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2.xml" ContentType="application/inkml+xml"/>
  <Override PartName="/ppt/notesSlides/notesSlide40.xml" ContentType="application/vnd.openxmlformats-officedocument.presentationml.notesSlide+xml"/>
  <Override PartName="/ppt/ink/ink3.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4.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5.xml" ContentType="application/inkml+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84"/>
  </p:notesMasterIdLst>
  <p:handoutMasterIdLst>
    <p:handoutMasterId r:id="rId85"/>
  </p:handoutMasterIdLst>
  <p:sldIdLst>
    <p:sldId id="256" r:id="rId2"/>
    <p:sldId id="257" r:id="rId3"/>
    <p:sldId id="259" r:id="rId4"/>
    <p:sldId id="258" r:id="rId5"/>
    <p:sldId id="310" r:id="rId6"/>
    <p:sldId id="277" r:id="rId7"/>
    <p:sldId id="309" r:id="rId8"/>
    <p:sldId id="297" r:id="rId9"/>
    <p:sldId id="300" r:id="rId10"/>
    <p:sldId id="301" r:id="rId11"/>
    <p:sldId id="302" r:id="rId12"/>
    <p:sldId id="303" r:id="rId13"/>
    <p:sldId id="304" r:id="rId14"/>
    <p:sldId id="305" r:id="rId15"/>
    <p:sldId id="306" r:id="rId16"/>
    <p:sldId id="307" r:id="rId17"/>
    <p:sldId id="260" r:id="rId18"/>
    <p:sldId id="261" r:id="rId19"/>
    <p:sldId id="262" r:id="rId20"/>
    <p:sldId id="308" r:id="rId21"/>
    <p:sldId id="278" r:id="rId22"/>
    <p:sldId id="263" r:id="rId23"/>
    <p:sldId id="264" r:id="rId24"/>
    <p:sldId id="265" r:id="rId25"/>
    <p:sldId id="266" r:id="rId26"/>
    <p:sldId id="267" r:id="rId27"/>
    <p:sldId id="268" r:id="rId28"/>
    <p:sldId id="269" r:id="rId29"/>
    <p:sldId id="292" r:id="rId30"/>
    <p:sldId id="270" r:id="rId31"/>
    <p:sldId id="271" r:id="rId32"/>
    <p:sldId id="273" r:id="rId33"/>
    <p:sldId id="295" r:id="rId34"/>
    <p:sldId id="274" r:id="rId35"/>
    <p:sldId id="293" r:id="rId36"/>
    <p:sldId id="299" r:id="rId37"/>
    <p:sldId id="294" r:id="rId38"/>
    <p:sldId id="281" r:id="rId39"/>
    <p:sldId id="282" r:id="rId40"/>
    <p:sldId id="313" r:id="rId41"/>
    <p:sldId id="284" r:id="rId42"/>
    <p:sldId id="315" r:id="rId43"/>
    <p:sldId id="283" r:id="rId44"/>
    <p:sldId id="314" r:id="rId45"/>
    <p:sldId id="279" r:id="rId46"/>
    <p:sldId id="280" r:id="rId47"/>
    <p:sldId id="276" r:id="rId48"/>
    <p:sldId id="316" r:id="rId49"/>
    <p:sldId id="288" r:id="rId50"/>
    <p:sldId id="289" r:id="rId51"/>
    <p:sldId id="285" r:id="rId52"/>
    <p:sldId id="290" r:id="rId53"/>
    <p:sldId id="312" r:id="rId54"/>
    <p:sldId id="317" r:id="rId55"/>
    <p:sldId id="319" r:id="rId56"/>
    <p:sldId id="323" r:id="rId57"/>
    <p:sldId id="326" r:id="rId58"/>
    <p:sldId id="329" r:id="rId59"/>
    <p:sldId id="333" r:id="rId60"/>
    <p:sldId id="337" r:id="rId61"/>
    <p:sldId id="322" r:id="rId62"/>
    <p:sldId id="327" r:id="rId63"/>
    <p:sldId id="331" r:id="rId64"/>
    <p:sldId id="340" r:id="rId65"/>
    <p:sldId id="328" r:id="rId66"/>
    <p:sldId id="332" r:id="rId67"/>
    <p:sldId id="335" r:id="rId68"/>
    <p:sldId id="341" r:id="rId69"/>
    <p:sldId id="286" r:id="rId70"/>
    <p:sldId id="336" r:id="rId71"/>
    <p:sldId id="339" r:id="rId72"/>
    <p:sldId id="291" r:id="rId73"/>
    <p:sldId id="311" r:id="rId74"/>
    <p:sldId id="318" r:id="rId75"/>
    <p:sldId id="320" r:id="rId76"/>
    <p:sldId id="321" r:id="rId77"/>
    <p:sldId id="324" r:id="rId78"/>
    <p:sldId id="325" r:id="rId79"/>
    <p:sldId id="330" r:id="rId80"/>
    <p:sldId id="334" r:id="rId81"/>
    <p:sldId id="338" r:id="rId82"/>
    <p:sldId id="342" r:id="rId83"/>
  </p:sldIdLst>
  <p:sldSz cx="12192000" cy="6858000"/>
  <p:notesSz cx="9296400" cy="70104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65389" autoAdjust="0"/>
  </p:normalViewPr>
  <p:slideViewPr>
    <p:cSldViewPr>
      <p:cViewPr varScale="1">
        <p:scale>
          <a:sx n="59" d="100"/>
          <a:sy n="59" d="100"/>
        </p:scale>
        <p:origin x="1387" y="67"/>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3" y="0"/>
            <a:ext cx="4029513" cy="350760"/>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defRPr sz="1200"/>
            </a:lvl1pPr>
          </a:lstStyle>
          <a:p>
            <a:pPr>
              <a:defRPr/>
            </a:pPr>
            <a:endParaRPr lang="en-US"/>
          </a:p>
        </p:txBody>
      </p:sp>
      <p:sp>
        <p:nvSpPr>
          <p:cNvPr id="22531" name="Rectangle 3"/>
          <p:cNvSpPr>
            <a:spLocks noGrp="1" noChangeArrowheads="1"/>
          </p:cNvSpPr>
          <p:nvPr>
            <p:ph type="dt" sz="quarter" idx="1"/>
          </p:nvPr>
        </p:nvSpPr>
        <p:spPr bwMode="auto">
          <a:xfrm>
            <a:off x="5269036" y="0"/>
            <a:ext cx="4027367" cy="350760"/>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a:defRPr sz="1200"/>
            </a:lvl1pPr>
          </a:lstStyle>
          <a:p>
            <a:pPr>
              <a:defRPr/>
            </a:pPr>
            <a:endParaRPr lang="en-US"/>
          </a:p>
        </p:txBody>
      </p:sp>
      <p:sp>
        <p:nvSpPr>
          <p:cNvPr id="22532" name="Rectangle 4"/>
          <p:cNvSpPr>
            <a:spLocks noGrp="1" noChangeArrowheads="1"/>
          </p:cNvSpPr>
          <p:nvPr>
            <p:ph type="ftr" sz="quarter" idx="2"/>
          </p:nvPr>
        </p:nvSpPr>
        <p:spPr bwMode="auto">
          <a:xfrm>
            <a:off x="3" y="6659644"/>
            <a:ext cx="4029513" cy="350759"/>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defRPr sz="1200"/>
            </a:lvl1pPr>
          </a:lstStyle>
          <a:p>
            <a:pPr>
              <a:defRPr/>
            </a:pPr>
            <a:endParaRPr lang="en-US"/>
          </a:p>
        </p:txBody>
      </p:sp>
      <p:sp>
        <p:nvSpPr>
          <p:cNvPr id="22533" name="Rectangle 5"/>
          <p:cNvSpPr>
            <a:spLocks noGrp="1" noChangeArrowheads="1"/>
          </p:cNvSpPr>
          <p:nvPr>
            <p:ph type="sldNum" sz="quarter" idx="3"/>
          </p:nvPr>
        </p:nvSpPr>
        <p:spPr bwMode="auto">
          <a:xfrm>
            <a:off x="5269036" y="6659644"/>
            <a:ext cx="4027367" cy="350759"/>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a:defRPr sz="1200"/>
            </a:lvl1pPr>
          </a:lstStyle>
          <a:p>
            <a:pPr>
              <a:defRPr/>
            </a:pPr>
            <a:fld id="{8BE5E522-8B3A-4C90-864D-BE5E9F108B4E}" type="slidenum">
              <a:rPr lang="en-US"/>
              <a:pPr>
                <a:defRPr/>
              </a:pPr>
              <a:t>‹#›</a:t>
            </a:fld>
            <a:endParaRPr lang="en-US"/>
          </a:p>
        </p:txBody>
      </p:sp>
    </p:spTree>
    <p:extLst>
      <p:ext uri="{BB962C8B-B14F-4D97-AF65-F5344CB8AC3E}">
        <p14:creationId xmlns:p14="http://schemas.microsoft.com/office/powerpoint/2010/main" val="105461517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1464" units="cm"/>
          <inkml:channel name="Y" type="integer" max="12140" units="cm"/>
          <inkml:channel name="F" type="integer" max="256" units="dev"/>
          <inkml:channel name="T" type="integer" max="2.14748E9" units="dev"/>
        </inkml:traceFormat>
        <inkml:channelProperties>
          <inkml:channelProperty channel="X" name="resolution" value="622.1449" units="1/cm"/>
          <inkml:channelProperty channel="Y" name="resolution" value="625.77319" units="1/cm"/>
          <inkml:channelProperty channel="F" name="resolution" value="0" units="1/dev"/>
          <inkml:channelProperty channel="T" name="resolution" value="1" units="1/dev"/>
        </inkml:channelProperties>
      </inkml:inkSource>
      <inkml:timestamp xml:id="ts0" timeString="2021-08-26T17:21:23.628"/>
    </inkml:context>
    <inkml:brush xml:id="br0">
      <inkml:brushProperty name="width" value="0.05292" units="cm"/>
      <inkml:brushProperty name="height" value="0.05292" units="cm"/>
      <inkml:brushProperty name="color" value="#FF0000"/>
    </inkml:brush>
  </inkml:definitions>
  <inkml:trace contextRef="#ctx0" brushRef="#br0">13743 10948 42 0,'37'-12'0'0,"24"-9"-4"16,-61 21 1 0,-33 24 4-16,10-13 0 0,-3-1 12 15,26-10 1-15,0 0-2 16,19-10 1 0,4-4-4-16,12-9 0 15,10-10 1-15,7-4 1 0,9-7-6 16,9 2 1-1,3-3-1-15,21-15 0 0,21-10-1 16,-7 4 1-16,4 10-3 16,8 12 1-16,0 14-2 0,11 2 0 15,5 7 0 1,14 4 1-16,3 6-1 16,2 4 0-16,2 14-1 0,-2 4 0 15,0 3 0-15,9 7 0 16,3-4 0-1,6-3 0-15,1-3 0 0,-1 6 0 16,3-6 0-16,12-8 0 16,0-6 1-16,7-8 0 15,4-10 0 1,17-5 0-16,9-7 0 0,-4 8 0 16,-10-6 0-16,-4 10 0 15,-3-2-1-15,-7 13 1 16,0 10-1-16,2 10 0 15,1 13 0-15,4-13 1 16,-7 1-1-16,10-1 0 16,4-1 0-16,5-7 1 0,11 1-1 15,-6-3 0-15,-1 0 0 16,3 0 0 0,3 0 0-16,-1-3 0 15,10 1 0-15,6-7 1 0,6 2-1 16,6-10 0-16,3-2 0 15,0-13 1-15,-5-6 0 16,2-13 0-16,-6-10 0 16,8-6 0-16,-1-15 0 15,9 0 0-15,4-9 0 0,-16 5 1 16,-11 2-2 0,-6-2 1-16,-4-1-1 15,-16-2 0-15,-8-2 0 0,-16 7 1 16,-14 5-1-16,-16 2 0 15,-22 5 0-15,-13-1 0 16,-13-1-1-16,-20 3 0 16,-15 8-8-16,-20 5 1 15,-20 11-25-15,-30-6 1 16,3 1-39-16</inkml:trace>
  <inkml:trace contextRef="#ctx0" brushRef="#br0" timeOffset="7359.63">27421 7790 12 0,'0'0'0'0,"0"0"2"15,0 0 0 1,0 0-2-16,0 0 0 0,0 0 0 15,0 0 1-15,0 0 11 16,0 0 0-16,0 0-4 16,0 0 0-16,0 0 0 15,0 0 1-15,0 0-5 16,0 0 0-16,0 0 1 16,0 0 0-16,0 0-1 0,0 0 0 15,-26-5-3 1,7 7 1-16,-2 5-1 15,5 12 1-15,-1 9-2 0,8 12 1 16,9 9-1 0,7 2 1-16,5 5-1 0,4 3 1 15,8-1 2-15,4-4 1 16,5-3 1-16,-3-9 0 16,1-9-2-16,8-12 0 15,11-10-2-15,1-11 1 16,6-11-1-16,1-15 0 15,1-14-2-15,2-2 0 16,-5-14-22-16,-2 7 1 16,-2-9-4-16,-5 11 0 15,-5 1 7-15</inkml:trace>
  <inkml:trace contextRef="#ctx0" brushRef="#br0" timeOffset="7939.26">28228 7489 36 0,'0'0'0'15,"-19"16"0"-15,10-7 0 16,7 3 0 0,-5 9 0-16,2 7 11 0,-2 2 0 15,0 3-1-15,0 2 0 16,-3-5-3-16,3 3 0 16,3 2-4-16,4-12 1 15,4 1-3-15,6-6 0 16,4-1 4-16,12-6 1 15,-1-6-3-15,4-3 0 16,-1-4 0 0,5-12 1-16,-1-7-2 0,-8-7 1 15,-1-7 0-15,-9-7 0 16,-9-2-2-16,-7-12 1 16,-10-3-1-16,-9-1 1 15,-12-3-1-15,-7 4 0 16,-11 6-1-16,-3 8 1 15,-7 10-1-15,2 7 1 16,-7 10-1-16,12 11 0 0,3 7 0 16,6 7 1-1,10 4-1-15,4 8 0 0,10 9-1 16,21 7 1-16,21 7-2 0,3 2 1 16,16-4-1-1,4-5 1-15,8 0-5 16,-1-21 1-16,1-5-22 0,-7-20 0 15,-1-1-19 1</inkml:trace>
  <inkml:trace contextRef="#ctx0" brushRef="#br0" timeOffset="8610.52">28268 6716 9 0,'2'9'0'15,"3"5"15"-15,-3-4 0 16,-2-3-6-16,0-7 1 16,3 11 5-16,-1 1 0 15,5 4-9-15,7 10 0 16,7 7 0-16,-7-8 0 15,0 8-2-15,1-7 0 0,-4-1 0 16,1-1 0-16,-3-1-3 16,1-9 0-16,-6 0-1 15,8-5 1-15,-5 1-1 16,-7-10 0-16,12 4 0 16,-12-4 0-16,14-16-1 15,-7-5 1-15,2-5 0 16,-9-13 0-16,-4-15 0 0,-3 3 0 15,-5-1 0 1,10-1 0 0,2-6 0-16,0 20 0 0,2 4 0 15,5 14 0-15,7 11 1 0,10 20 0 16,4 15 0-16,7 17 0 16,2 10 0-16,-1 1 1 15,1 6-1-15,-9-15 0 16,-4-9-1-16,-3-12 0 15,-5-9-1-15,-9-28 1 16,0-21-1-16,-2-4 1 16,-10-17 0-16,5 7 0 15,-2 0 0-15,4 11 0 16,3 10 0-16,2 10 1 16,10 1 0-16,4 13 0 15,2 6 0-15,1 7 0 16,4 8 0-16,-7-1 0 15,2 0 0-15,-6 3 1 0,-1-7-2 16,-6-1 0 0,4-4-1-16,-5 0 0 15,3 3-33-15,-3-10 1 0,3 0-14 16</inkml:trace>
  <inkml:trace contextRef="#ctx0" brushRef="#br0" timeOffset="9102.29">29514 6987 56 0,'16'30'0'16,"1"21"3"-16,4 3 0 16,7 9 2-16,-9-11 0 15,0-13-4-15,-3-13 0 16,-4-10-1-16,-17-27 1 16,-7-22 6-16,-4-16 0 15,-5-19-4-15,-7-9 1 16,2-9-3-16,-9-31 1 15,-5-28-1-15,7 17 1 16,2-5-2-16,6 0 1 16,4 4-1-16,2-4 0 0,2-7 0 15,8 7 0-15,2 0 0 16,16 33 0 0,3 13 0-16,2 34 0 0,0 27 3 15,10 35 0-15,8 29 0 0,11 46 1 16,1 37-2-1,1 8 0-15,2 11 1 16,-14 4 1-16,-5 8-2 0,-16-26 0 16,-8-14-7-16,-4-30 0 15,0 0-81-15</inkml:trace>
  <inkml:trace contextRef="#ctx0" brushRef="#br0" timeOffset="10362.02">27533 10124 13 0,'0'-7'0'16,"8"-12"4"-16,-8 19 0 15,-8 19 10-15,8-7 1 16,-2-1-12-16,2 1 1 16,2-10-1-16,-2-2 1 15,22 3 1-15,-1-6 1 16,9-4-3-16,5 0 0 15,10-4-1-15,-3-13 0 16,0-11-1-16,-2-4 0 0,-2-8-1 16,-10 0 1-1,-7-11 1-15,-11 2 0 0,-10-5-1 16,0 5 0-16,-5 3 0 16,-16 6 0-1,-14 0 0-15,-3 19 0 0,-7 10-1 16,-9 13 0-16,-4 7 0 15,1 19 0-15,4 14 0 16,6 7 1-16,7 14 0 16,9 3 0-16,17 11-2 0,5 4 1 15,9 8 0 1,23 11 1-16,17 8-1 16,12-22 1-16,16-16 2 0,-10-25 0 15,3-17 0-15,3-10 0 16,4-15-3-16,9-22 1 15,12-18-1-15,-16-15 0 16,-2-11 0 0,-17-7 0-16,-17-7-11 0,-9 33 1 15,-11 16-21-15,4 9 0 16,-2-4 18-16</inkml:trace>
  <inkml:trace contextRef="#ctx0" brushRef="#br0" timeOffset="10697.6">28348 9548 133 0,'26'11'0'15,"11"1"0"1,5 7 0-16,5 2 0 0,10 4 0 16,1 3 1-16,3-2 1 15,7 0-2-15,-4-8 1 16,-8-6-3-16,-11-7 1 15,-13-3-21-15,1-9 0 16,-7-5-37-16</inkml:trace>
  <inkml:trace contextRef="#ctx0" brushRef="#br0" timeOffset="11006.22">28641 8978 70 0,'-7'19'0'0,"0"11"3"16,2 10 1 0,-6 4 0-16,6 12 0 0,5 12 7 15,2 9 0 1,5 16-5-16,5-2 0 0,7 0-3 15,2 10 1-15,9-1-3 0,-6-28 0 16,-1-16-1 0,-4-16 0-16,0-12-7 15,-5-26 0-15,-2-16-41 0,-5-14 1 32,0 0 48-32</inkml:trace>
  <inkml:trace contextRef="#ctx0" brushRef="#br0" timeOffset="11559">29117 9321 115 0,'-11'-5'0'0,"-22"-6"0"16,33 11 1-16,33-12 0 15,-17 7 1 1,1 3-1-16,4 2 1 0,-10 0-2 16,1-2 1-16,2-1 0 15,-4-8 0-15,1-10 1 16,-4-12 0-16,-7-7-1 15,-7-6 0-15,-4-6 0 16,-1-6 1-16,-5 0 0 16,-1-1 1-16,-3 1 0 15,-1 11 1-15,-1 10-3 16,2 11 1-16,4 10-1 0,1 14 0 16,-7 9-1-16,4 9 0 15,0 10 0 1,3 13 0-16,9 8 0 0,2 4 0 15,-5 3 0-15,10 4 0 16,0 5 0-16,10 3 0 16,2 1 0-16,2-1 0 15,7-3 0-15,9-10 1 16,10-6 0-16,9-7 0 16,8-10-1-16,6-20 1 15,10-17-1-15,-7-21 0 16,-3-26-15-16,7-21 0 15,1 0-72-15</inkml:trace>
  <inkml:trace contextRef="#ctx0" brushRef="#br0" timeOffset="11963.7">29955 8334 106 0,'-12'7'0'16,"-11"4"0"-16,-5 6 0 15,-5 8 0-15,-12 8 0 16,-2 4 0-16,-4 12 0 16,-13 7 7-16,10 7 0 15,3 8 3-15,13 3 1 16,8 6-4-16,18 15 0 16,14 15-4-16,20-7 0 15,22-10-1-15,10-7 0 16,12-9-1-16,7-20 0 15,4-20-1-15,-18-25 0 16,-5-19-1-16,0-26 1 16,-7-16-24-16,11-33 1 15,-4 0-57-15</inkml:trace>
</inkml:ink>
</file>

<file path=ppt/ink/ink2.xml><?xml version="1.0" encoding="utf-8"?>
<inkml:ink xmlns:inkml="http://www.w3.org/2003/InkML">
  <inkml:definitions>
    <inkml:context xml:id="ctx0">
      <inkml:inkSource xml:id="inkSrc0">
        <inkml:traceFormat>
          <inkml:channel name="X" type="integer" max="21464" units="cm"/>
          <inkml:channel name="Y" type="integer" max="12140" units="cm"/>
          <inkml:channel name="F" type="integer" max="256" units="dev"/>
          <inkml:channel name="T" type="integer" max="2.14748E9" units="dev"/>
        </inkml:traceFormat>
        <inkml:channelProperties>
          <inkml:channelProperty channel="X" name="resolution" value="622.1449" units="1/cm"/>
          <inkml:channelProperty channel="Y" name="resolution" value="625.77319" units="1/cm"/>
          <inkml:channelProperty channel="F" name="resolution" value="0" units="1/dev"/>
          <inkml:channelProperty channel="T" name="resolution" value="1" units="1/dev"/>
        </inkml:channelProperties>
      </inkml:inkSource>
      <inkml:timestamp xml:id="ts0" timeString="2021-08-26T17:28:55.997"/>
    </inkml:context>
    <inkml:brush xml:id="br0">
      <inkml:brushProperty name="width" value="0.05292" units="cm"/>
      <inkml:brushProperty name="height" value="0.05292" units="cm"/>
      <inkml:brushProperty name="color" value="#FF0000"/>
    </inkml:brush>
  </inkml:definitions>
  <inkml:trace contextRef="#ctx0" brushRef="#br0">26818 1517 94 0,'0'0'0'0,"-5"-39"3"15,3 20 1 1,-3 3 5-16,-2-3 0 0,-2 3-4 15,-1 9 0-15,1 2 5 16,-5 17 0-16,-5 11-6 16,5 12 1-16,0 7-2 15,14 21 0-15,5 16-2 0,13 20 1 32,6 20 0-32,9 35 1 15,4 21-2-15,3-19 1 0,-5-11 0 0,-7-28 0 31,-9-29 0-31,-2-18 0 0,-8-23-1 16,-2-14 1-16,-7-22-2 0,5 8 1 16,-10-12-2-1,10 7 1-15,-3 0-28 16,5 2 0-16,0 1-59 0</inkml:trace>
  <inkml:trace contextRef="#ctx0" brushRef="#br0" timeOffset="336.65">27487 1685 149 0,'0'0'0'0,"0"0"0"15,0 0 0-15,2-16 1 16,-2 16 1 0,-9-12-1-16,-17 24 0 0,-17 7-1 15,-11 16 0-15,-9 14 0 16,-12 12 0-16,-9 13 1 16,-27 29 0-16,-18 14 4 15,10-1 1-15,-1 1-3 0,12-17 0 16,12-4-1-1,25-19 0-15,10-14-2 0,19-21 0 16,19-21-39-16,11-9 0 16,-2-5-22-1</inkml:trace>
  <inkml:trace contextRef="#ctx0" brushRef="#br0" timeOffset="747.46">27437 1865 190 0,'17'-16'0'0,"9"-3"0"15,4-9 0-15,12-2 0 16,-4 7 0 0,6 2 0-16,-4 4 0 0,0 10-1 0,-2 7 1 15,-5 5 0-15,-1-3 0 16,1 8-1-16,0-3 1 15,-2 0 0-15,4 2 0 16,5-4-3-16,-5 2 0 16,-5-3-14-16,6-4 1 15,-1 0-29-15,-2 0 1 16,0 0 13-16</inkml:trace>
  <inkml:trace contextRef="#ctx0" brushRef="#br0" timeOffset="1061">27559 2470 209 0,'10'-12'0'0,"4"0"0"15,-5 1 0 1,-4-1-1-16,9-4 1 16,0-3-1-16,2 3 0 0,6-3 0 15,10 3 1-15,4 4-1 16,3 0 1-16,6 5-1 16,-3-4 0-16,1-1-4 15,-4 7 1-15,1 5-9 0,-2 5 1 16,2 2-15-16,0-2 0 15,0 2-48 1</inkml:trace>
  <inkml:trace contextRef="#ctx0" brushRef="#br0" timeOffset="1342.41">29073 1142 185 0,'-12'11'0'15,"-7"10"0"-15,19-21 1 16,0 0-1-16,-7 19 0 16,-4 9 0-16,-11 35 0 15,-6 30 0-15,-16 59 0 16,-13 51 1-16,6 7 0 15,-8 17 0-15,10-24 0 0,-3-19-1 16,12-37 0 0,3-30-40-16,13-38 0 0,1 3-29 15</inkml:trace>
  <inkml:trace contextRef="#ctx0" brushRef="#br0" timeOffset="2077.3">26621 3562 160 0,'0'0'0'0,"-7"-16"0"0,7 16 1 16,-12-2-1-16,5 13 1 15,2 8-1-15,5-7 0 16,0 4 0-16,5 19 1 15,7 12 0-15,11 11 1 16,15 7 0-16,-1 10 0 16,12 11-1-16,19 20 1 15,17 22 1-15,-10-18 1 16,5-5-2-16,-12-21 0 16,-9-14 0-16,-24-28 0 15,-14-19-1-15,2 0 0 16,-2-6-1-16,-4-6 0 0,-5 1-10 15,9-17 1 1,2-6-39-16,1-8 0 16,-1-4 7-16</inkml:trace>
  <inkml:trace contextRef="#ctx0" brushRef="#br0" timeOffset="2348.12">27552 3821 191 0,'0'0'0'0,"0"19"1"0,-23-12 0 16,-8 0 0-16,-18 14 0 15,-10 7 0-15,-11 14 0 16,-10 9-1-16,-32 43 0 16,-27 27 0-16,1 15 0 15,-8 18-1 1,12-7 1-16,5-7-2 15,14-14 1-15,10-16-10 0,20-26 0 16,17-26-46-16,24-14 0 16,-1-4 32-16</inkml:trace>
  <inkml:trace contextRef="#ctx0" brushRef="#br0" timeOffset="2821.34">27245 4344 173 0,'21'-16'0'0,"17"-7"0"0,4-5 0 16,9 0 0-16,6 2 0 15,4-2 0-15,0 9 1 16,4-2 0-16,3 3 0 16,3 1 0-16,6-1 1 15,1-1-1-15,20 3 0 16,13-3-1-16,-11 9 1 16,-1 6-1-16,-31 4 0 15,-14 9 0-15,-9 3 0 16,-10 2-6-16,-7 9 1 15,-7 5-46-15,-7 0 1 16,0 0 13-16</inkml:trace>
  <inkml:trace contextRef="#ctx0" brushRef="#br0" timeOffset="3315.94">27761 4531 191 0,'2'-9'0'15,"3"-10"0"-15,0 12 0 16,7-2 0-16,-3 6 0 16,0 3 0-16,-2 0 0 15,0 3 0-15,3 6 0 16,2-2 0-16,6 9 0 15,1 8 0-15,12-13 0 16,8-4 0-16,8 0 0 0,14-4 0 16,7-1 1-1,10-4-1-15,2-1 0 0,4 1 0 16,3-5 1 0,5 2-1-16,-13-2 0 0,-4 3-6 15,-9 6 0-15,-5 7-53 16,-14-2 1-1,0 3 28-15</inkml:trace>
  <inkml:trace contextRef="#ctx0" brushRef="#br0" timeOffset="3856.81">28756 3894 140 0,'-7'-19'0'0,"-7"-21"0"16,14-6 1-16,7-13-1 16,28-6 0-1,12-10 0-15,38-23 1 16,23-18 2-16,14 13 1 0,11 2 4 16,-4 20 1-16,0 13-4 15,-21 19 0-15,-7 21-4 16,-23 21 1-1,-22 30-1-15,-33 31 1 0,-27 35-2 16,-36 18 1-16,-33 29-1 0,-18 13 1 16,-27 21-1-1,-13 10 0-15,-17 11 0 16,10 13 0-16,2 3 1 0,23-8 1 16,24-15-1-16,35-44 1 15,33-35-1-15,25-16 0 16,36-26 0-16,31-23 1 15,37-29-2-15,23-11 0 16,24-23-1-16,7 4 1 16,14-6-32-16,-7 11 0 15,4 2-54-15</inkml:trace>
</inkml:ink>
</file>

<file path=ppt/ink/ink3.xml><?xml version="1.0" encoding="utf-8"?>
<inkml:ink xmlns:inkml="http://www.w3.org/2003/InkML">
  <inkml:definitions>
    <inkml:context xml:id="ctx0">
      <inkml:inkSource xml:id="inkSrc0">
        <inkml:traceFormat>
          <inkml:channel name="X" type="integer" max="21464" units="cm"/>
          <inkml:channel name="Y" type="integer" max="12140" units="cm"/>
          <inkml:channel name="F" type="integer" max="256" units="dev"/>
          <inkml:channel name="T" type="integer" max="2.14748E9" units="dev"/>
        </inkml:traceFormat>
        <inkml:channelProperties>
          <inkml:channelProperty channel="X" name="resolution" value="622.1449" units="1/cm"/>
          <inkml:channelProperty channel="Y" name="resolution" value="625.77319" units="1/cm"/>
          <inkml:channelProperty channel="F" name="resolution" value="0" units="1/dev"/>
          <inkml:channelProperty channel="T" name="resolution" value="1" units="1/dev"/>
        </inkml:channelProperties>
      </inkml:inkSource>
      <inkml:timestamp xml:id="ts0" timeString="2021-08-26T17:32:08.413"/>
    </inkml:context>
    <inkml:brush xml:id="br0">
      <inkml:brushProperty name="width" value="0.05292" units="cm"/>
      <inkml:brushProperty name="height" value="0.05292" units="cm"/>
      <inkml:brushProperty name="color" value="#FF0000"/>
    </inkml:brush>
  </inkml:definitions>
  <inkml:trace contextRef="#ctx0" brushRef="#br0">1820 4867 24 0,'0'0'13'15,"0"0"5"-15,0 0 1 16,0 0-15-16,0 0 0 16,0 0 1-16,0 0 0 15,0 0 0-15,0 0 0 16,0 0-2-16,0 0 0 15,49 0-2-15,-9-4 1 16,2-3-1-16,3 2 0 16,-1-2 0-16,-2 2 0 0,-4-2-1 15,2 7 0 1,2 0 0-16,-7 7 1 16,-4 0-1-16,-8 14 0 0,-4 3 1 15,-7 11 1-15,-8 4 0 16,-4 8 1-1,-4 7-1-15,-8 4 0 0,-4 0 1 16,-17 1 0-16,-7 8-1 0,-9 3 1 16,-3 0-1-1,3-4 0-15,2-8 3 16,4-6 0-16,13-8-4 0,2-9 1 31,14-9-1-31,2-8 0 0,12-6 0 0,12-10 1 16,18-6-1-16,12-13 0 15,8-8-1 1,4-3 1-16,4-5-1 0,1 7 1 16,0-2-1-16,-3 12 0 15,-4 4 0 1,-5 10 1-16,-5 9-1 0,-5 9 0 16,-1 8-1-16,-13-1 1 15,-9 0-43-15,3-4 0 16,-6 2-2-16</inkml:trace>
  <inkml:trace contextRef="#ctx0" brushRef="#br0" timeOffset="608.96">3120 4249 84 0,'0'0'0'16,"9"-7"1"-16,-9 7 0 16,5-17-1-16,-5 17 1 15,-5-7-1-15,5 7 1 16,0 0 2-16,0 0 0 16,-12 0 1-16,12 0 0 15,-19 5 2-15,15 2 1 16,-8-2-2-16,0 6 1 15,1 8 0-15,-1 9 0 16,0 12-3-16,-2 13 0 16,-9 10 0-16,-1 0 0 15,-2 7-1-15,-2-4 0 0,2-1 0 16,3-2 1 0,2-4-2-16,4-13 1 15,13-6-1-15,-1-5 0 0,12-12 0 16,5 1 0-1,11-6 1-15,8-4 1 16,13-7-3-16,1-7 1 0,-1-4 0 0,8 1 0 16,0 1-1-1,-10 11 0-15,0 3 0 16,-11 7 0-16,-8 9-35 0,-4 11 0 16,-3-4-31-16</inkml:trace>
  <inkml:trace contextRef="#ctx0" brushRef="#br0" timeOffset="912.93">3767 4078 62 0,'-4'12'0'16,"-4"14"12"-16,4-12 1 16,4-3 8-16,-14 24 0 15,4 19-16-15,-15 23 0 0,-11 21-2 16,-18 40 1 0,-16 30-1-16,-3-9 0 15,-4 4-2-15,6-30 1 0,1-19-1 16,28-37 1-16,11-30-5 15,8-31 0 1,13-34-57-16,10-10 1 0,3 0 52 16</inkml:trace>
  <inkml:trace contextRef="#ctx0" brushRef="#br0" timeOffset="45869.07">4760 3905 36 0,'0'0'0'0,"-56"28"7"16,56-39 1-16,23-17-5 15,-7 9 0 1,3 0 11-16,-2 5 1 0,-10 5-3 16,-7 9 1-16,11-12-10 0,-11 12 1 15,0 0 1 1,0 0 0-16,0 0-1 0,0 0 0 16,-18 19 0-16,-1-3 0 15,-9 10-1-15,-3 14 0 16,-9 6-2-16,0 13 1 15,-9 9-1-15,9 16 1 16,0 14-1-16,3 30 0 16,-5 24 0-16,13-10 1 15,11-6 1-15,4-10 1 16,11-10-1-16,13-11 1 16,4-18-3-16,14-17 1 15,9-19-1-15,-1-21 1 16,1-23-1-16,8-4 1 15,9-13-1-15,2-13 0 16,5-17 0-16,21-20 0 0,7-20-1 16,-11 3 1-16,-8-4 0 15,-16 6 0 1,-12 5 0-16,-18 12 0 16,-17 18-1-16,-14-5 0 0,-14 8 0 15,-12 9 0 1,-14 12 0-16,-7 9 0 0,-5 7 0 15,-2 16 0-15,-4 10 0 16,6 11 0-16,-4 12 0 0,18 10 0 31,-2 8-1-31,16 22 1 0,8 21-2 16,14-17 0-16,9-2-7 0,7-21 0 16,0-23-15-16,2-1 1 15,0-4-60-15</inkml:trace>
  <inkml:trace contextRef="#ctx0" brushRef="#br0" timeOffset="46328.27">5393 4370 183 0,'3'23'0'0,"1"17"-2"15,-8 11 1-15,-6 8 0 16,6 15 0-16,-3 8-1 15,7 14 1-15,7 18 1 16,11 10 0-16,18 18 0 16,11-41 0-16,18-22 0 15,20-56 1-15,16-39 0 0,7-52 1 32,9-51-1-32,10-25 0 0,6-43 0 0,-4-9 0 15,-2-26-1-15,-14-2 1 16,-10-5-1-16,-37 45 1 15,-31 23 0-15,-35 60 0 16,-35 43-1-16,-50 86 0 16,-55 70 0-16,-29 72 0 15,-40 64-3-15,-19 48 0 16,-2-4-129-16</inkml:trace>
  <inkml:trace contextRef="#ctx0" brushRef="#br0" timeOffset="49610.88">3176 3856 17 0,'0'0'0'0,"-28"49"32"15,21-32 0 1,0-10-32-16,7-7 0 0,-10-12 0 15,10 12 0 1,-4-14 1-16,4 14 1 0,4-12-1 16,-4 12 1-16,10-4-1 15,-10 4 1-15,14 16 3 16,-10 7 1-16,-1 1-4 16,-6 11 0-16,-8 2 0 15,-13 3 1-15,-2 4 0 0,-11 3 1 16,4 0 0-1,-9-1 0-15,0 3-2 16,4 0 0-16,5 5 0 0,5-7 0 16,7-5-1-16,9-3 0 15,7-6-1 1,5-3 1-16,0-11-1 0,5-3 1 16,0-4-1-16,16-5 1 15,7-7-1-15,-2 0 0 16,2-2 0-16,0-3 1 15,10-2-1-15,-8 2 0 16,1 5 0-16,-1 5 1 16,-2 2-1-16,8 0 1 15,-8 2 0-15,5 3 0 16,-3 0-1-16,-4-1 1 16,2 1-1-16,-4-10 1 15,-10-2-1-15,7 0 1 16,-2-2-1-16,-1 2 1 15,3-5-1-15,-6 1 0 16,1 4 0-16,-2 4 0 16,2 3 0-16,-4 3 0 15,0-3 0-15,7-3 0 0,-5 8-8 16,2-7 0-16,1 2-45 16,1-3 1-16,-1 3 49 15</inkml:trace>
  <inkml:trace contextRef="#ctx0" brushRef="#br0" timeOffset="49966.65">3624 3898 154 0,'0'0'0'16,"0"0"-1"-16,0 0 0 15,24 12-8-15,-17 4 0 0,4 8 4 16,-8 22 1-1,-6 25 4-15,-15 22 0 16,-6 28 1-16,-20 54 0 0,-13 45 0 16,-16-5 1-1,-4 11 0-15,7-16 0 16,-5-7-3-16,23-23 0 0,-4 0-94 16</inkml:trace>
  <inkml:trace contextRef="#ctx0" brushRef="#br0" timeOffset="56059.09">6661 3392 161 0,'-22'23'0'15,"-3"12"0"-15,-18 19 0 16,-11 11 1-16,-58 54 1 16,-38 33 3-16,-19 23 1 15,-26 28 1-15,-5 12 0 16,-8 16-1-16,-6 7 0 15,-7 12-4-15,45-24 0 16,22-4-2-16,41-51 1 16,40-29-36-16,24-37 1 15,4 5-57-15</inkml:trace>
  <inkml:trace contextRef="#ctx0" brushRef="#br0" timeOffset="56705.73">4894 6153 155 0,'0'0'0'0,"-3"12"1"0,3-12 0 15,-11-9 4 1,3 9 0-16,-6 0 1 0,-7 18 0 16,-2 17-5-16,-8 17 0 15,-11 25 0-15,-3 14 1 16,-4 21-1-16,-12 37 0 15,-5 29 0 1,8-29 1-16,9-11-1 0,9-38 0 16,14-30-1-16,7-28 0 15,14-28-15 1,8-28 1-16,-1 0-101 0</inkml:trace>
  <inkml:trace contextRef="#ctx0" brushRef="#br0" timeOffset="57178.86">5208 6455 198 0,'19'-12'0'0,"9"-7"-1"0,14-2 1 16,7-2 0-16,1-3 0 16,6-7 0-16,0 3 0 15,8-10 0 1,-3 10 0-16,-3-5 0 16,-4 12 0-16,-4 4 0 0,-10 14 0 15,-10 5 0-15,-11 24 0 16,-14 13 0-16,-24 19 1 15,-14 14-1-15,-33 35 0 16,-25 33 1-16,-6-14 1 16,-10 4 3-16,31-18 0 15,22-12-4-15,36-28 0 16,32-16 0-16,51-29 1 16,46-25-2-16,30-21 0 15,35-21 0-15,-12 7 0 16,9-12-6-16,-29 19 1 15,-18 0-9-15,-39 21 1 16,-33 19-23-16,-42 28 0 16,0-3-31-16</inkml:trace>
  <inkml:trace contextRef="#ctx0" brushRef="#br0" timeOffset="58079.34">2160 6314 154 0,'12'-18'0'0,"2"-17"0"0,9 7 0 15,5-3 0-15,3 8 0 16,-8 7 0-16,-4-1 0 16,-5 6 2-1,3 4 0-15,-8 2-1 0,0 12 1 16,1 9 0-16,-10 12 1 16,-10 7-2-16,-8 5 1 15,-13 14-2 1,-11 9 1-16,-10 7 2 0,3 7 0 15,-12 7 0-15,7 9 1 16,-2 12 1-16,30-39 1 16,19-20-5-16,25-11 1 15,18-14-1-15,20-18 1 16,14-10-1-16,8-10 1 16,4-1-2-16,-9 1 1 0,-8 10-1 15,-11 3 1 1,-7 8-1-16,-11 8 0 0,-15 7-1 15,-10 4 1-15,-8 5-3 16,-3 0 1-16,-5-5-8 16,0-4 1-16,-2-3-28 15,7-4 1-15,-7 0-32 16</inkml:trace>
  <inkml:trace contextRef="#ctx0" brushRef="#br0" timeOffset="58443.89">3178 5773 171 0,'-2'12'0'16,"-3"11"0"-16,5-23 0 15,-9-21 0-15,-8 19 0 16,-8 2 1-16,-8 7 0 16,-14 9 0-16,5 7 0 0,-5 8 0 15,4 4 1 1,6 4-1-16,4 8 0 16,12 4-1-16,9-2 1 15,12 3-1-15,19-1 1 0,16-4 1 16,14-19 0-1,17-10-2-15,4-6 0 0,6-12-1 16,-1-5 1-16,-10-2-15 16,-11 7 0-1,-7 5-36-15,-4-5 0 0,-8 2 27 16</inkml:trace>
  <inkml:trace contextRef="#ctx0" brushRef="#br0" timeOffset="58668.89">3924 5596 217 0,'-2'35'0'0,"-10"21"0"0,-16 49 0 16,-21 42 0-16,-21 25 0 15,-22 27 0-15,3 16 1 16,-5 16-2-1,-2-5 0-15,0 1-14 0,18-22 1 16,8-4-71-16,20-22 0 16,6 4 97-16</inkml:trace>
  <inkml:trace contextRef="#ctx0" brushRef="#br0" timeOffset="62719.7">2383 8695 109 0,'0'0'0'15,"0"0"0"-15,0 0 0 16,-14-14 0-16,2 12 0 15,-4 0 2-15,-8 6 1 16,-9 8 0-16,-2 12 0 16,-10 11-2-16,3 18 0 15,-2 17-1-15,4 12 1 16,-7 16-1-16,5 40 1 16,4 27-1-16,10-3 1 15,14-4 1-15,21-27 0 16,16-26 2-16,12-30 0 15,22-24-1-15,13-49 1 16,8-37 1-16,4-32 0 16,2-29-3-16,1-14 1 0,-1-18-2 15,-9-3 0 1,-2-9 0-16,-19 12 1 16,-12 4-1-16,-18 10 1 0,-13 9-1 15,-15 14 0 1,-20 13 2-16,-6 25 0 0,-20 13-2 15,-13 33 1-15,-17 30-2 0,-14 36 0 32,-13 34-1-32,-13 24 1 0,-16 28-4 15,14-1 0-15,0 8-76 0,30-17 0 16,-4 1 97 0</inkml:trace>
  <inkml:trace contextRef="#ctx0" brushRef="#br0" timeOffset="63598.6">4424 8789 122 0,'0'-23'0'0,"-7"-19"0"0,7 9 0 16,-2 2 0-16,0 8 1 16,2 7 2-1,0 16 1-15,-12-7 1 16,0 35 1-16,-4 18 1 0,-10 29 1 15,-2 26-5-15,-22 62 0 16,-8 52 0 0,-3 6 0-16,-3 20-2 0,10-43 1 15,7-23-1-15,17-53 0 16,9-43-21-16,30-48 1 16,1-1-73-16</inkml:trace>
  <inkml:trace contextRef="#ctx0" brushRef="#br0" timeOffset="64013.86">4802 8917 111 0,'0'0'0'0,"0"0"0"16,0 0 0-16,12-9 1 15,-12 9 1-15,7 2 3 16,-7 10 1-16,0 4 2 15,0 8 1-15,-7 1-8 16,26-4 1 0,4 3-1-16,36-24 1 0,16-19-2 0,59-30 1 31,51-30-1-31,19-12 0 0,28-19 1 16,-20 21 1-16,1 5 1 0,-44 30 1 15,-26 24-1 1,-51 30 1-16,-48 26 1 0,-44 44 0 15,-54 37-4-15,-35 10 1 16,-35 18 3-16,16 5 1 16,0 7 0-16,26-16 1 15,21-5-6-15,35-18 1 16,28-10-1-16,41-7 0 16,36-12-1-16,39-32 0 15,41-26-2-15,10-28 0 16,24-24-48-16,1-15 0 15,-4 1-12-15</inkml:trace>
  <inkml:trace contextRef="#ctx0" brushRef="#br0" timeOffset="64905.88">3427 10619 129 0,'0'0'0'16,"30"12"0"-16,-11 9 0 15,-2 9 0-15,4 10 0 16,2 6 0-16,5 10 0 15,-4 10 0-15,18-8 1 16,5-2 4-16,30-9 1 16,20-5 2-16,72-28 0 15,51-14-2 1,36-19 0-16,37-20-2 0,78-6 1 16,66-9-4-16,13 5 1 0,31-9-1 15,-33 11 1 1,-6 1-1-16,-34 13 0 15,-21 14-7-15,-35 26 1 0,-2 0-122 16</inkml:trace>
</inkml:ink>
</file>

<file path=ppt/ink/ink4.xml><?xml version="1.0" encoding="utf-8"?>
<inkml:ink xmlns:inkml="http://www.w3.org/2003/InkML">
  <inkml:definitions>
    <inkml:context xml:id="ctx0">
      <inkml:inkSource xml:id="inkSrc0">
        <inkml:traceFormat>
          <inkml:channel name="X" type="integer" max="21464" units="cm"/>
          <inkml:channel name="Y" type="integer" max="12140" units="cm"/>
          <inkml:channel name="F" type="integer" max="256" units="dev"/>
          <inkml:channel name="T" type="integer" max="2.14748E9" units="dev"/>
        </inkml:traceFormat>
        <inkml:channelProperties>
          <inkml:channelProperty channel="X" name="resolution" value="622.1449" units="1/cm"/>
          <inkml:channelProperty channel="Y" name="resolution" value="625.77319" units="1/cm"/>
          <inkml:channelProperty channel="F" name="resolution" value="0" units="1/dev"/>
          <inkml:channelProperty channel="T" name="resolution" value="1" units="1/dev"/>
        </inkml:channelProperties>
      </inkml:inkSource>
      <inkml:timestamp xml:id="ts0" timeString="2021-08-26T17:42:46.086"/>
    </inkml:context>
    <inkml:brush xml:id="br0">
      <inkml:brushProperty name="width" value="0.05292" units="cm"/>
      <inkml:brushProperty name="height" value="0.05292" units="cm"/>
      <inkml:brushProperty name="color" value="#FF0000"/>
    </inkml:brush>
  </inkml:definitions>
  <inkml:trace contextRef="#ctx0" brushRef="#br0">26602 12816 76 0,'0'0'0'16,"0"0"0"-16,0 0 0 16,37-3 1-16,-6 1 0 15,9 0 0-15,-5-1 1 16,3 3 0-16,1 0 0 16,4 3 3-16,-6-1 1 15,-4 0-3-15,0 1 1 16,-5-1-2-16,0 5 1 15,3 0-2-15,-1 0 1 16,3-2 4-16,-5-1 0 0,-2 1 0 16,0 2 1-1,0 2-2-15,4 5 0 16,5 7-2-16,3-9 1 0,7-5-1 16,6-2 1-16,13-12-3 15,4 2 1-15,7-7-1 16,-3 5 0-16,1 3 0 15,2-1 0-15,-2-2-1 0,-12 0 1 16,-7 2 0 0,-2-4 1-16,-10 4-2 0,-5 1 0 15,-4 1 0-15,-7 3 0 16,-2 3 0 0,-8 6 0-16,-4 5 0 15,9-5 0-15,-2-4 0 0,-3 0 0 16,-4-5 0-1,-1 4 0-15,-3 3 0 0,-8-7 0 16,2 12 0-16,-12 0 0 16,-6 4 0-16,-10 3 0 15,-14-3 0-15,0-2 1 16,-6-5-1-16,-8-2 0 16,-5-2 0-16,-7-3 1 15,-4-4-1-15,-12 0 0 16,-8-1 0-16,4-4 0 15,-8 3 0-15,-7-6 0 16,-2-1-24-16,28 8 1 16,4 3-62-16</inkml:trace>
  <inkml:trace contextRef="#ctx0" brushRef="#br0" timeOffset="20335.03">18450 6072 8 0</inkml:trace>
</inkml:ink>
</file>

<file path=ppt/ink/ink5.xml><?xml version="1.0" encoding="utf-8"?>
<inkml:ink xmlns:inkml="http://www.w3.org/2003/InkML">
  <inkml:definitions>
    <inkml:context xml:id="ctx0">
      <inkml:inkSource xml:id="inkSrc0">
        <inkml:traceFormat>
          <inkml:channel name="X" type="integer" max="3984" units="cm"/>
          <inkml:channel name="Y" type="integer" max="2256" units="cm"/>
          <inkml:channel name="T" type="integer" max="2.14748E9" units="dev"/>
        </inkml:traceFormat>
        <inkml:channelProperties>
          <inkml:channelProperty channel="X" name="resolution" value="115.47826" units="1/cm"/>
          <inkml:channelProperty channel="Y" name="resolution" value="116.28866" units="1/cm"/>
          <inkml:channelProperty channel="T" name="resolution" value="1" units="1/dev"/>
        </inkml:channelProperties>
      </inkml:inkSource>
      <inkml:timestamp xml:id="ts0" timeString="2021-08-26T17:45:31.392"/>
    </inkml:context>
    <inkml:brush xml:id="br0">
      <inkml:brushProperty name="width" value="0.05292" units="cm"/>
      <inkml:brushProperty name="height" value="0.05292" units="cm"/>
      <inkml:brushProperty name="color" value="#FF0000"/>
    </inkml:brush>
  </inkml:definitions>
  <inkml:trace contextRef="#ctx0" brushRef="#br0">18192 2233 0,'0'0'0,"0"12"0,25 1 16,25-1-1,26-24 1,-12-1-16,-27 1 15,-11-1 1,-14 13-16,-12 0 16,-12 0-1,-1 13 1,13 24-16,13-12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3" y="0"/>
            <a:ext cx="4029513" cy="350760"/>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eaLnBrk="0" hangingPunct="0">
              <a:defRPr sz="1200"/>
            </a:lvl1pPr>
          </a:lstStyle>
          <a:p>
            <a:pPr>
              <a:defRPr/>
            </a:pPr>
            <a:endParaRPr lang="en-US"/>
          </a:p>
        </p:txBody>
      </p:sp>
      <p:sp>
        <p:nvSpPr>
          <p:cNvPr id="59395" name="Rectangle 3"/>
          <p:cNvSpPr>
            <a:spLocks noGrp="1" noChangeArrowheads="1"/>
          </p:cNvSpPr>
          <p:nvPr>
            <p:ph type="dt" idx="1"/>
          </p:nvPr>
        </p:nvSpPr>
        <p:spPr bwMode="auto">
          <a:xfrm>
            <a:off x="5264745" y="0"/>
            <a:ext cx="4029511" cy="350760"/>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eaLnBrk="0" hangingPunct="0">
              <a:defRPr sz="1200"/>
            </a:lvl1pPr>
          </a:lstStyle>
          <a:p>
            <a:pPr>
              <a:defRPr/>
            </a:pPr>
            <a:endParaRPr lang="en-US"/>
          </a:p>
        </p:txBody>
      </p:sp>
      <p:sp>
        <p:nvSpPr>
          <p:cNvPr id="78852" name="Rectangle 4"/>
          <p:cNvSpPr>
            <a:spLocks noGrp="1" noRot="1" noChangeAspect="1" noChangeArrowheads="1" noTextEdit="1"/>
          </p:cNvSpPr>
          <p:nvPr>
            <p:ph type="sldImg" idx="2"/>
          </p:nvPr>
        </p:nvSpPr>
        <p:spPr bwMode="auto">
          <a:xfrm>
            <a:off x="2312988" y="525463"/>
            <a:ext cx="4673600" cy="2628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7" name="Rectangle 5"/>
          <p:cNvSpPr>
            <a:spLocks noGrp="1" noChangeArrowheads="1"/>
          </p:cNvSpPr>
          <p:nvPr>
            <p:ph type="body" sz="quarter" idx="3"/>
          </p:nvPr>
        </p:nvSpPr>
        <p:spPr bwMode="auto">
          <a:xfrm>
            <a:off x="930713" y="3330421"/>
            <a:ext cx="7437119" cy="3154441"/>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9398" name="Rectangle 6"/>
          <p:cNvSpPr>
            <a:spLocks noGrp="1" noChangeArrowheads="1"/>
          </p:cNvSpPr>
          <p:nvPr>
            <p:ph type="ftr" sz="quarter" idx="4"/>
          </p:nvPr>
        </p:nvSpPr>
        <p:spPr bwMode="auto">
          <a:xfrm>
            <a:off x="3" y="6658443"/>
            <a:ext cx="4029513" cy="350760"/>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eaLnBrk="0" hangingPunct="0">
              <a:defRPr sz="1200"/>
            </a:lvl1pPr>
          </a:lstStyle>
          <a:p>
            <a:pPr>
              <a:defRPr/>
            </a:pPr>
            <a:endParaRPr lang="en-US"/>
          </a:p>
        </p:txBody>
      </p:sp>
      <p:sp>
        <p:nvSpPr>
          <p:cNvPr id="59399" name="Rectangle 7"/>
          <p:cNvSpPr>
            <a:spLocks noGrp="1" noChangeArrowheads="1"/>
          </p:cNvSpPr>
          <p:nvPr>
            <p:ph type="sldNum" sz="quarter" idx="5"/>
          </p:nvPr>
        </p:nvSpPr>
        <p:spPr bwMode="auto">
          <a:xfrm>
            <a:off x="5264745" y="6658443"/>
            <a:ext cx="4029511" cy="350760"/>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eaLnBrk="0" hangingPunct="0">
              <a:defRPr sz="1200"/>
            </a:lvl1pPr>
          </a:lstStyle>
          <a:p>
            <a:pPr>
              <a:defRPr/>
            </a:pPr>
            <a:fld id="{DEF37C36-BC3A-4453-A2F1-C041AC2AE899}" type="slidenum">
              <a:rPr lang="en-US"/>
              <a:pPr>
                <a:defRPr/>
              </a:pPr>
              <a:t>‹#›</a:t>
            </a:fld>
            <a:endParaRPr lang="en-US"/>
          </a:p>
        </p:txBody>
      </p:sp>
    </p:spTree>
    <p:extLst>
      <p:ext uri="{BB962C8B-B14F-4D97-AF65-F5344CB8AC3E}">
        <p14:creationId xmlns:p14="http://schemas.microsoft.com/office/powerpoint/2010/main" val="38470857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evelopers.google.com/web/fundamentals/performance/why-performance-matter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en.wikipedia.org/wiki/Leading_indicator"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www.google.com/trends/" TargetMode="Externa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en.wikipedia.org/wiki/Leading_indicator"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www.google.com/trends/" TargetMode="Externa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en.wikipedia.org/wiki/Leading_indicator"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www.google.com/trends/" TargetMode="Externa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en.wikipedia.org/wiki/Leading_indicator"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www.google.com/trends/" TargetMode="Externa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en.wikipedia.org/wiki/Leading_indicator"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www.google.com/trends/" TargetMode="Externa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en.wikipedia.org/wiki/Leading_indicator"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www.google.com/trends/" TargetMode="Externa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en.wikipedia.org/wiki/Leading_indicator"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www.google.com/trends/" TargetMode="Externa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en.wikipedia.org/wiki/Leading_indicator"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www.google.com/trends/" TargetMode="Externa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92ED14E-86F6-4CF6-A951-B36B5C2136D4}" type="slidenum">
              <a:rPr lang="en-US" altLang="en-US" smtClean="0"/>
              <a:pPr>
                <a:spcBef>
                  <a:spcPct val="0"/>
                </a:spcBef>
              </a:pPr>
              <a:t>1</a:t>
            </a:fld>
            <a:endParaRPr lang="en-US" altLang="en-US"/>
          </a:p>
        </p:txBody>
      </p:sp>
      <p:sp>
        <p:nvSpPr>
          <p:cNvPr id="79875" name="Rectangle 2"/>
          <p:cNvSpPr>
            <a:spLocks noGrp="1" noRot="1" noChangeAspect="1" noChangeArrowheads="1" noTextEdit="1"/>
          </p:cNvSpPr>
          <p:nvPr>
            <p:ph type="sldImg"/>
          </p:nvPr>
        </p:nvSpPr>
        <p:spPr>
          <a:xfrm>
            <a:off x="2312988" y="525463"/>
            <a:ext cx="4673600" cy="26289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263838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656E9B8-F531-4A7F-BB35-352A2C165EF3}" type="slidenum">
              <a:rPr lang="en-US" altLang="en-US" smtClean="0"/>
              <a:pPr>
                <a:spcBef>
                  <a:spcPct val="0"/>
                </a:spcBef>
              </a:pPr>
              <a:t>10</a:t>
            </a:fld>
            <a:endParaRPr lang="en-US" altLang="en-US"/>
          </a:p>
        </p:txBody>
      </p:sp>
      <p:sp>
        <p:nvSpPr>
          <p:cNvPr id="91139" name="Rectangle 2"/>
          <p:cNvSpPr>
            <a:spLocks noGrp="1" noRot="1" noChangeAspect="1" noChangeArrowheads="1" noTextEdit="1"/>
          </p:cNvSpPr>
          <p:nvPr>
            <p:ph type="sldImg"/>
          </p:nvPr>
        </p:nvSpPr>
        <p:spPr>
          <a:xfrm>
            <a:off x="0" y="0"/>
            <a:ext cx="1588" cy="1588"/>
          </a:xfrm>
          <a:solidFill>
            <a:srgbClr val="FFFFFF"/>
          </a:solidFill>
          <a:ln/>
        </p:spPr>
      </p:sp>
      <p:sp>
        <p:nvSpPr>
          <p:cNvPr id="91140" name="Text Box 3"/>
          <p:cNvSpPr>
            <a:spLocks noGrp="1" noChangeArrowheads="1"/>
          </p:cNvSpPr>
          <p:nvPr>
            <p:ph type="body" idx="1"/>
          </p:nvPr>
        </p:nvSpPr>
        <p:spPr>
          <a:xfrm>
            <a:off x="681952" y="3308871"/>
            <a:ext cx="7938932" cy="31137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a:t>[T]</a:t>
            </a:r>
          </a:p>
        </p:txBody>
      </p:sp>
    </p:spTree>
    <p:extLst>
      <p:ext uri="{BB962C8B-B14F-4D97-AF65-F5344CB8AC3E}">
        <p14:creationId xmlns:p14="http://schemas.microsoft.com/office/powerpoint/2010/main" val="2476794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AE5A7E3-CA9E-4F5D-A520-12C694F878E4}" type="slidenum">
              <a:rPr lang="en-US" altLang="en-US" smtClean="0"/>
              <a:pPr>
                <a:spcBef>
                  <a:spcPct val="0"/>
                </a:spcBef>
              </a:pPr>
              <a:t>11</a:t>
            </a:fld>
            <a:endParaRPr lang="en-US" altLang="en-US"/>
          </a:p>
        </p:txBody>
      </p:sp>
      <p:sp>
        <p:nvSpPr>
          <p:cNvPr id="92163" name="Rectangle 2"/>
          <p:cNvSpPr>
            <a:spLocks noGrp="1" noRot="1" noChangeAspect="1" noChangeArrowheads="1" noTextEdit="1"/>
          </p:cNvSpPr>
          <p:nvPr>
            <p:ph type="sldImg"/>
          </p:nvPr>
        </p:nvSpPr>
        <p:spPr>
          <a:xfrm>
            <a:off x="0" y="0"/>
            <a:ext cx="1588" cy="1588"/>
          </a:xfrm>
          <a:solidFill>
            <a:srgbClr val="FFFFFF"/>
          </a:solidFill>
          <a:ln/>
        </p:spPr>
      </p:sp>
      <p:sp>
        <p:nvSpPr>
          <p:cNvPr id="92164" name="Text Box 3"/>
          <p:cNvSpPr>
            <a:spLocks noGrp="1" noChangeArrowheads="1"/>
          </p:cNvSpPr>
          <p:nvPr>
            <p:ph type="body" idx="1"/>
          </p:nvPr>
        </p:nvSpPr>
        <p:spPr>
          <a:xfrm>
            <a:off x="681952" y="3308871"/>
            <a:ext cx="7938932" cy="31137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a:t>[T]</a:t>
            </a:r>
          </a:p>
          <a:p>
            <a:r>
              <a:rPr lang="en-US" altLang="en-US" dirty="0"/>
              <a:t>Binding is also to libraries (said variables/functions earlier)</a:t>
            </a:r>
          </a:p>
          <a:p>
            <a:endParaRPr lang="en-US" altLang="en-US" dirty="0"/>
          </a:p>
        </p:txBody>
      </p:sp>
    </p:spTree>
    <p:extLst>
      <p:ext uri="{BB962C8B-B14F-4D97-AF65-F5344CB8AC3E}">
        <p14:creationId xmlns:p14="http://schemas.microsoft.com/office/powerpoint/2010/main" val="2966146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FC4AB2B-EC18-4045-A5A7-19D5A1518DF2}" type="slidenum">
              <a:rPr lang="en-US" altLang="en-US" smtClean="0"/>
              <a:pPr>
                <a:spcBef>
                  <a:spcPct val="0"/>
                </a:spcBef>
              </a:pPr>
              <a:t>12</a:t>
            </a:fld>
            <a:endParaRPr lang="en-US" altLang="en-US"/>
          </a:p>
        </p:txBody>
      </p:sp>
      <p:sp>
        <p:nvSpPr>
          <p:cNvPr id="93187" name="Rectangle 2"/>
          <p:cNvSpPr>
            <a:spLocks noGrp="1" noRot="1" noChangeAspect="1" noChangeArrowheads="1" noTextEdit="1"/>
          </p:cNvSpPr>
          <p:nvPr>
            <p:ph type="sldImg"/>
          </p:nvPr>
        </p:nvSpPr>
        <p:spPr>
          <a:xfrm>
            <a:off x="0" y="0"/>
            <a:ext cx="1588" cy="1588"/>
          </a:xfrm>
          <a:solidFill>
            <a:srgbClr val="FFFFFF"/>
          </a:solidFill>
          <a:ln/>
        </p:spPr>
      </p:sp>
      <p:sp>
        <p:nvSpPr>
          <p:cNvPr id="93188" name="Text Box 3"/>
          <p:cNvSpPr>
            <a:spLocks noGrp="1" noChangeArrowheads="1"/>
          </p:cNvSpPr>
          <p:nvPr>
            <p:ph type="body" idx="1"/>
          </p:nvPr>
        </p:nvSpPr>
        <p:spPr>
          <a:xfrm>
            <a:off x="681952" y="3308871"/>
            <a:ext cx="7938932" cy="31137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a:t>[T]</a:t>
            </a:r>
          </a:p>
          <a:p>
            <a:r>
              <a:rPr lang="en-US" altLang="en-US" dirty="0" err="1"/>
              <a:t>Diff’t</a:t>
            </a:r>
            <a:r>
              <a:rPr lang="en-US" altLang="en-US" dirty="0"/>
              <a:t> platforms: Portability</a:t>
            </a:r>
          </a:p>
          <a:p>
            <a:r>
              <a:rPr lang="en-US" altLang="en-US" dirty="0"/>
              <a:t>Type errors – void pointers in C and casting Object references in Java</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Semantic Errors in C/++ vs. java – if( x = 2 ) … , also uninitialized variables (Java not immune – default still problematic)</a:t>
            </a:r>
          </a:p>
          <a:p>
            <a:endParaRPr lang="en-US" altLang="en-US" dirty="0"/>
          </a:p>
        </p:txBody>
      </p:sp>
    </p:spTree>
    <p:extLst>
      <p:ext uri="{BB962C8B-B14F-4D97-AF65-F5344CB8AC3E}">
        <p14:creationId xmlns:p14="http://schemas.microsoft.com/office/powerpoint/2010/main" val="2115883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B16FBB4-5986-46AE-AF2E-D9E63BE6BDFC}" type="slidenum">
              <a:rPr lang="en-US" altLang="en-US" smtClean="0"/>
              <a:pPr>
                <a:spcBef>
                  <a:spcPct val="0"/>
                </a:spcBef>
              </a:pPr>
              <a:t>13</a:t>
            </a:fld>
            <a:endParaRPr lang="en-US" altLang="en-US"/>
          </a:p>
        </p:txBody>
      </p:sp>
      <p:sp>
        <p:nvSpPr>
          <p:cNvPr id="94211" name="Rectangle 2"/>
          <p:cNvSpPr>
            <a:spLocks noGrp="1" noRot="1" noChangeAspect="1" noChangeArrowheads="1" noTextEdit="1"/>
          </p:cNvSpPr>
          <p:nvPr>
            <p:ph type="sldImg"/>
          </p:nvPr>
        </p:nvSpPr>
        <p:spPr>
          <a:xfrm>
            <a:off x="0" y="0"/>
            <a:ext cx="1588" cy="1588"/>
          </a:xfrm>
          <a:solidFill>
            <a:srgbClr val="FFFFFF"/>
          </a:solidFill>
          <a:ln/>
        </p:spPr>
      </p:sp>
      <p:sp>
        <p:nvSpPr>
          <p:cNvPr id="94212" name="Text Box 3"/>
          <p:cNvSpPr>
            <a:spLocks noGrp="1" noChangeArrowheads="1"/>
          </p:cNvSpPr>
          <p:nvPr>
            <p:ph type="body" idx="1"/>
          </p:nvPr>
        </p:nvSpPr>
        <p:spPr>
          <a:xfrm>
            <a:off x="681952" y="3308871"/>
            <a:ext cx="7938932" cy="31137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a:t>[T]</a:t>
            </a:r>
          </a:p>
          <a:p>
            <a:endParaRPr lang="en-US" altLang="en-US" dirty="0"/>
          </a:p>
          <a:p>
            <a:r>
              <a:rPr lang="en-US" altLang="en-US" dirty="0"/>
              <a:t>Note that popularity generates the other 3</a:t>
            </a:r>
          </a:p>
          <a:p>
            <a:r>
              <a:rPr lang="en-US" altLang="en-US" dirty="0"/>
              <a:t>Java’s importance contributed to OpenJDK</a:t>
            </a:r>
          </a:p>
          <a:p>
            <a:r>
              <a:rPr lang="en-US" altLang="en-US" dirty="0"/>
              <a:t>.NET’s influence Xamarin to develop a (Linux) port of </a:t>
            </a:r>
            <a:r>
              <a:rPr lang="en-US" altLang="en-US" dirty="0" err="1"/>
              <a:t>.Net</a:t>
            </a:r>
            <a:r>
              <a:rPr lang="en-US" altLang="en-US" dirty="0"/>
              <a:t> – Mono -- (MS bought Xamarin…)</a:t>
            </a:r>
          </a:p>
          <a:p>
            <a:endParaRPr lang="en-US" altLang="en-US" dirty="0"/>
          </a:p>
          <a:p>
            <a:r>
              <a:rPr lang="en-US" altLang="en-US" dirty="0"/>
              <a:t>Popularity makes it more likely to find answers on stack overflow, books, etc. </a:t>
            </a:r>
          </a:p>
          <a:p>
            <a:endParaRPr lang="en-US" altLang="en-US" dirty="0"/>
          </a:p>
        </p:txBody>
      </p:sp>
    </p:spTree>
    <p:extLst>
      <p:ext uri="{BB962C8B-B14F-4D97-AF65-F5344CB8AC3E}">
        <p14:creationId xmlns:p14="http://schemas.microsoft.com/office/powerpoint/2010/main" val="345409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4DC1E81D-F75B-4FC6-9E99-8F032DC61CB8}" type="slidenum">
              <a:rPr lang="en-US" altLang="en-US" smtClean="0"/>
              <a:pPr>
                <a:spcBef>
                  <a:spcPct val="0"/>
                </a:spcBef>
              </a:pPr>
              <a:t>14</a:t>
            </a:fld>
            <a:endParaRPr lang="en-US" altLang="en-US"/>
          </a:p>
        </p:txBody>
      </p:sp>
      <p:sp>
        <p:nvSpPr>
          <p:cNvPr id="95235" name="Rectangle 2"/>
          <p:cNvSpPr>
            <a:spLocks noGrp="1" noRot="1" noChangeAspect="1" noChangeArrowheads="1" noTextEdit="1"/>
          </p:cNvSpPr>
          <p:nvPr>
            <p:ph type="sldImg"/>
          </p:nvPr>
        </p:nvSpPr>
        <p:spPr>
          <a:xfrm>
            <a:off x="0" y="0"/>
            <a:ext cx="1588" cy="1588"/>
          </a:xfrm>
          <a:solidFill>
            <a:srgbClr val="FFFFFF"/>
          </a:solidFill>
          <a:ln/>
        </p:spPr>
      </p:sp>
      <p:sp>
        <p:nvSpPr>
          <p:cNvPr id="95236" name="Text Box 3"/>
          <p:cNvSpPr>
            <a:spLocks noGrp="1" noChangeArrowheads="1"/>
          </p:cNvSpPr>
          <p:nvPr>
            <p:ph type="body" idx="1"/>
          </p:nvPr>
        </p:nvSpPr>
        <p:spPr>
          <a:xfrm>
            <a:off x="681952" y="3308871"/>
            <a:ext cx="7938932" cy="31137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a:t>[T]</a:t>
            </a:r>
          </a:p>
          <a:p>
            <a:r>
              <a:rPr lang="en-US" altLang="en-US" dirty="0"/>
              <a:t>ADT</a:t>
            </a:r>
          </a:p>
          <a:p>
            <a:r>
              <a:rPr lang="en-US" altLang="en-US" dirty="0"/>
              <a:t>Hiding </a:t>
            </a:r>
            <a:r>
              <a:rPr lang="en-US" altLang="en-US" dirty="0" err="1"/>
              <a:t>impl</a:t>
            </a:r>
            <a:r>
              <a:rPr lang="en-US" altLang="en-US" dirty="0"/>
              <a:t> from interface (public/private)</a:t>
            </a:r>
          </a:p>
          <a:p>
            <a:endParaRPr lang="en-US" altLang="en-US" dirty="0"/>
          </a:p>
          <a:p>
            <a:r>
              <a:rPr lang="en-US" altLang="en-US" dirty="0"/>
              <a:t>Procedural abstraction:</a:t>
            </a:r>
          </a:p>
          <a:p>
            <a:r>
              <a:rPr lang="en-US" altLang="en-US" dirty="0"/>
              <a:t>Defining a procedure adds functionality to the language, e.g. sqrt allows a fairly simply expression sqrt(x) instead of a complicated, inline sequence of commands</a:t>
            </a:r>
          </a:p>
          <a:p>
            <a:endParaRPr lang="en-US" altLang="en-US" dirty="0"/>
          </a:p>
          <a:p>
            <a:r>
              <a:rPr lang="en-US" altLang="en-US" dirty="0"/>
              <a:t>Procedural abstraction related to control abstraction (an example of) but there are others. Control abstraction might, e.g. include parallelism.</a:t>
            </a:r>
          </a:p>
          <a:p>
            <a:endParaRPr lang="en-US" altLang="en-US" dirty="0"/>
          </a:p>
        </p:txBody>
      </p:sp>
    </p:spTree>
    <p:extLst>
      <p:ext uri="{BB962C8B-B14F-4D97-AF65-F5344CB8AC3E}">
        <p14:creationId xmlns:p14="http://schemas.microsoft.com/office/powerpoint/2010/main" val="1669855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63DF1701-BD57-4E37-880C-38AC37623430}" type="slidenum">
              <a:rPr lang="en-US" altLang="en-US" smtClean="0"/>
              <a:pPr>
                <a:spcBef>
                  <a:spcPct val="0"/>
                </a:spcBef>
              </a:pPr>
              <a:t>15</a:t>
            </a:fld>
            <a:endParaRPr lang="en-US" altLang="en-US"/>
          </a:p>
        </p:txBody>
      </p:sp>
      <p:sp>
        <p:nvSpPr>
          <p:cNvPr id="96259" name="Rectangle 2"/>
          <p:cNvSpPr>
            <a:spLocks noGrp="1" noRot="1" noChangeAspect="1" noChangeArrowheads="1" noTextEdit="1"/>
          </p:cNvSpPr>
          <p:nvPr>
            <p:ph type="sldImg"/>
          </p:nvPr>
        </p:nvSpPr>
        <p:spPr>
          <a:xfrm>
            <a:off x="0" y="0"/>
            <a:ext cx="1588" cy="1588"/>
          </a:xfrm>
          <a:solidFill>
            <a:srgbClr val="FFFFFF"/>
          </a:solidFill>
          <a:ln/>
        </p:spPr>
      </p:sp>
      <p:sp>
        <p:nvSpPr>
          <p:cNvPr id="96260" name="Text Box 3"/>
          <p:cNvSpPr>
            <a:spLocks noGrp="1" noChangeArrowheads="1"/>
          </p:cNvSpPr>
          <p:nvPr>
            <p:ph type="body" idx="1"/>
          </p:nvPr>
        </p:nvSpPr>
        <p:spPr>
          <a:xfrm>
            <a:off x="681952" y="3308871"/>
            <a:ext cx="7938932" cy="31137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a:t>[T]</a:t>
            </a:r>
          </a:p>
          <a:p>
            <a:r>
              <a:rPr lang="en-US" altLang="en-US" dirty="0"/>
              <a:t>Orthogonality – related to simplicity – lack of related features that are nearly the same. </a:t>
            </a:r>
          </a:p>
          <a:p>
            <a:r>
              <a:rPr lang="en-US" altLang="en-US" dirty="0"/>
              <a:t>[S] Consider a machine (assembly/machine code) that has multiple instructions for ADD (A and AR) – one that takes register and mem or just two registers and compare to one that has only one, ADD, that takes two arguments  (memory address or reg) – which is better?</a:t>
            </a:r>
          </a:p>
          <a:p>
            <a:r>
              <a:rPr lang="en-US" altLang="en-US" dirty="0"/>
              <a:t>C- functions may or may not return a value, void type rules</a:t>
            </a:r>
          </a:p>
          <a:p>
            <a:endParaRPr lang="en-US" altLang="en-US" dirty="0"/>
          </a:p>
          <a:p>
            <a:r>
              <a:rPr lang="en-US" altLang="en-US" dirty="0"/>
              <a:t>Orthogonality has trade-offs --  can always have just a while() loop – annoying for do-while and for loop cases</a:t>
            </a:r>
          </a:p>
        </p:txBody>
      </p:sp>
    </p:spTree>
    <p:extLst>
      <p:ext uri="{BB962C8B-B14F-4D97-AF65-F5344CB8AC3E}">
        <p14:creationId xmlns:p14="http://schemas.microsoft.com/office/powerpoint/2010/main" val="2108244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7242702-DEC0-4E7F-983B-B681656A8851}" type="slidenum">
              <a:rPr lang="en-US" altLang="en-US" smtClean="0"/>
              <a:pPr>
                <a:spcBef>
                  <a:spcPct val="0"/>
                </a:spcBef>
              </a:pPr>
              <a:t>16</a:t>
            </a:fld>
            <a:endParaRPr lang="en-US" altLang="en-US"/>
          </a:p>
        </p:txBody>
      </p:sp>
      <p:sp>
        <p:nvSpPr>
          <p:cNvPr id="97283" name="Rectangle 2"/>
          <p:cNvSpPr>
            <a:spLocks noGrp="1" noRot="1" noChangeAspect="1" noChangeArrowheads="1" noTextEdit="1"/>
          </p:cNvSpPr>
          <p:nvPr>
            <p:ph type="sldImg"/>
          </p:nvPr>
        </p:nvSpPr>
        <p:spPr>
          <a:xfrm>
            <a:off x="0" y="0"/>
            <a:ext cx="1588" cy="1588"/>
          </a:xfrm>
          <a:solidFill>
            <a:srgbClr val="FFFFFF"/>
          </a:solidFill>
          <a:ln/>
        </p:spPr>
      </p:sp>
      <p:sp>
        <p:nvSpPr>
          <p:cNvPr id="97284" name="Text Box 3"/>
          <p:cNvSpPr>
            <a:spLocks noGrp="1" noChangeArrowheads="1"/>
          </p:cNvSpPr>
          <p:nvPr>
            <p:ph type="body" idx="1"/>
          </p:nvPr>
        </p:nvSpPr>
        <p:spPr>
          <a:xfrm>
            <a:off x="681952" y="3308871"/>
            <a:ext cx="7938932" cy="31137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a:t>[T]</a:t>
            </a:r>
          </a:p>
          <a:p>
            <a:r>
              <a:rPr lang="en-US" altLang="en-US" dirty="0" err="1"/>
              <a:t>Gps</a:t>
            </a:r>
            <a:r>
              <a:rPr lang="en-US" altLang="en-US" dirty="0"/>
              <a:t> for planes, vision/other for self-driving cars</a:t>
            </a:r>
          </a:p>
          <a:p>
            <a:r>
              <a:rPr lang="en-US" altLang="en-US" dirty="0"/>
              <a:t>Slow web pages (&gt;2s) have severe effects on user satisfaction (only worse on mobile) : </a:t>
            </a:r>
            <a:r>
              <a:rPr lang="en-US" dirty="0">
                <a:hlinkClick r:id="rId3"/>
              </a:rPr>
              <a:t>https://developers.google.com/web/fundamentals/performance/why-performance-matters/</a:t>
            </a:r>
            <a:endParaRPr lang="en-US" dirty="0"/>
          </a:p>
          <a:p>
            <a:r>
              <a:rPr lang="en-US" altLang="en-US" dirty="0"/>
              <a:t>Databases may be large (also, with websites there may be tradeoffs between a full relational database (relatively easy to use to query) and speeds (</a:t>
            </a:r>
            <a:r>
              <a:rPr lang="en-US" altLang="en-US" dirty="0" err="1"/>
              <a:t>NoSql</a:t>
            </a:r>
            <a:r>
              <a:rPr lang="en-US" altLang="en-US" dirty="0"/>
              <a:t> offering fast lookups – Hash Table/Self-Balancing trees or other ))</a:t>
            </a:r>
          </a:p>
        </p:txBody>
      </p:sp>
    </p:spTree>
    <p:extLst>
      <p:ext uri="{BB962C8B-B14F-4D97-AF65-F5344CB8AC3E}">
        <p14:creationId xmlns:p14="http://schemas.microsoft.com/office/powerpoint/2010/main" val="1441353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8E814CC-F9A2-49FD-B111-52E210C611FC}" type="slidenum">
              <a:rPr lang="en-US" altLang="en-US" smtClean="0"/>
              <a:pPr>
                <a:spcBef>
                  <a:spcPct val="0"/>
                </a:spcBef>
              </a:pPr>
              <a:t>17</a:t>
            </a:fld>
            <a:endParaRPr lang="en-US" altLang="en-US"/>
          </a:p>
        </p:txBody>
      </p:sp>
      <p:sp>
        <p:nvSpPr>
          <p:cNvPr id="98307" name="Rectangle 2"/>
          <p:cNvSpPr>
            <a:spLocks noGrp="1" noRot="1" noChangeAspect="1" noChangeArrowheads="1" noTextEdit="1"/>
          </p:cNvSpPr>
          <p:nvPr>
            <p:ph type="sldImg"/>
          </p:nvPr>
        </p:nvSpPr>
        <p:spPr>
          <a:xfrm>
            <a:off x="2312988" y="525463"/>
            <a:ext cx="4673600" cy="2628900"/>
          </a:xfrm>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a:p>
            <a:r>
              <a:rPr lang="en-US" altLang="en-US" dirty="0"/>
              <a:t>RUDE ( a bit crude but the idea is to be exploratory/experimental) – 145/146</a:t>
            </a:r>
          </a:p>
          <a:p>
            <a:endParaRPr lang="en-US" altLang="en-US" dirty="0"/>
          </a:p>
          <a:p>
            <a:endParaRPr lang="en-US" altLang="en-US" dirty="0"/>
          </a:p>
        </p:txBody>
      </p:sp>
    </p:spTree>
    <p:extLst>
      <p:ext uri="{BB962C8B-B14F-4D97-AF65-F5344CB8AC3E}">
        <p14:creationId xmlns:p14="http://schemas.microsoft.com/office/powerpoint/2010/main" val="2509326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AD91AB8-F8C5-4466-8845-FE30C61930DE}" type="slidenum">
              <a:rPr lang="en-US" altLang="en-US" smtClean="0"/>
              <a:pPr>
                <a:spcBef>
                  <a:spcPct val="0"/>
                </a:spcBef>
              </a:pPr>
              <a:t>18</a:t>
            </a:fld>
            <a:endParaRPr lang="en-US" altLang="en-US"/>
          </a:p>
        </p:txBody>
      </p:sp>
      <p:sp>
        <p:nvSpPr>
          <p:cNvPr id="99331" name="Rectangle 2"/>
          <p:cNvSpPr>
            <a:spLocks noGrp="1" noRot="1" noChangeAspect="1" noChangeArrowheads="1" noTextEdit="1"/>
          </p:cNvSpPr>
          <p:nvPr>
            <p:ph type="sldImg"/>
          </p:nvPr>
        </p:nvSpPr>
        <p:spPr>
          <a:xfrm>
            <a:off x="2312988" y="525463"/>
            <a:ext cx="4673600" cy="2628900"/>
          </a:xfrm>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SDLC- software development life cycle</a:t>
            </a:r>
          </a:p>
          <a:p>
            <a:r>
              <a:rPr lang="en-US" altLang="en-US" dirty="0"/>
              <a:t>After waterfall model, most others are cyclical – repeated stages of testing, adding features, etc.</a:t>
            </a:r>
          </a:p>
          <a:p>
            <a:r>
              <a:rPr lang="en-US" altLang="en-US" dirty="0"/>
              <a:t>Spiral is related to Agile (</a:t>
            </a:r>
            <a:r>
              <a:rPr lang="en-US" altLang="en-US" dirty="0" err="1"/>
              <a:t>Agile’s</a:t>
            </a:r>
            <a:r>
              <a:rPr lang="en-US" altLang="en-US" dirty="0"/>
              <a:t> a little less rigid)– uses a series of prototypes to develop – planning, risk analysis, development (w/ testing), evaluation. Loops (at some point prototype may become product/released). </a:t>
            </a:r>
          </a:p>
          <a:p>
            <a:r>
              <a:rPr lang="en-US" altLang="en-US" dirty="0"/>
              <a:t>http://www.academia.edu/10793943/A_Comparison_Between_Three_SDLC_Models_Waterfall_Model_Spiral_Model_and_Incremental_Iterative_Model:</a:t>
            </a:r>
          </a:p>
          <a:p>
            <a:r>
              <a:rPr lang="en-US" altLang="en-US" dirty="0"/>
              <a:t>Verification is really during dev., validation is of the final, complete product</a:t>
            </a:r>
          </a:p>
          <a:p>
            <a:endParaRPr lang="en-US" altLang="en-US" dirty="0"/>
          </a:p>
          <a:p>
            <a:endParaRPr lang="en-US" altLang="en-US" dirty="0"/>
          </a:p>
        </p:txBody>
      </p:sp>
    </p:spTree>
    <p:extLst>
      <p:ext uri="{BB962C8B-B14F-4D97-AF65-F5344CB8AC3E}">
        <p14:creationId xmlns:p14="http://schemas.microsoft.com/office/powerpoint/2010/main" val="2026440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1CC2C0F9-C21C-492B-96D0-8F3FB308495E}" type="slidenum">
              <a:rPr lang="en-US" altLang="en-US" smtClean="0"/>
              <a:pPr>
                <a:spcBef>
                  <a:spcPct val="0"/>
                </a:spcBef>
              </a:pPr>
              <a:t>19</a:t>
            </a:fld>
            <a:endParaRPr lang="en-US" altLang="en-US"/>
          </a:p>
        </p:txBody>
      </p:sp>
      <p:sp>
        <p:nvSpPr>
          <p:cNvPr id="100355" name="Rectangle 2"/>
          <p:cNvSpPr>
            <a:spLocks noGrp="1" noRot="1" noChangeAspect="1" noChangeArrowheads="1" noTextEdit="1"/>
          </p:cNvSpPr>
          <p:nvPr>
            <p:ph type="sldImg"/>
          </p:nvPr>
        </p:nvSpPr>
        <p:spPr>
          <a:xfrm>
            <a:off x="2312988" y="525463"/>
            <a:ext cx="4673600" cy="2628900"/>
          </a:xfrm>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8180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338A53F-B152-47A5-99FE-B29DF6C4094D}" type="slidenum">
              <a:rPr lang="en-US" altLang="en-US" smtClean="0"/>
              <a:pPr>
                <a:spcBef>
                  <a:spcPct val="0"/>
                </a:spcBef>
              </a:pPr>
              <a:t>2</a:t>
            </a:fld>
            <a:endParaRPr lang="en-US" altLang="en-US"/>
          </a:p>
        </p:txBody>
      </p:sp>
      <p:sp>
        <p:nvSpPr>
          <p:cNvPr id="81923" name="Rectangle 2"/>
          <p:cNvSpPr>
            <a:spLocks noGrp="1" noRot="1" noChangeAspect="1" noChangeArrowheads="1" noTextEdit="1"/>
          </p:cNvSpPr>
          <p:nvPr>
            <p:ph type="sldImg"/>
          </p:nvPr>
        </p:nvSpPr>
        <p:spPr>
          <a:xfrm>
            <a:off x="2312988" y="525463"/>
            <a:ext cx="4673600" cy="262890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t>Binding</a:t>
            </a:r>
            <a:r>
              <a:rPr lang="en-US" altLang="en-US" dirty="0"/>
              <a:t> – associating names with memory locations (variables/functions) and types (classes, data types)</a:t>
            </a:r>
          </a:p>
          <a:p>
            <a:r>
              <a:rPr lang="en-US" altLang="en-US" b="1" dirty="0"/>
              <a:t>Syntax </a:t>
            </a:r>
            <a:r>
              <a:rPr lang="en-US" altLang="en-US" b="0" dirty="0"/>
              <a:t> -- These are the rules of correctly formed sentences – e.g. “Colorless green ideas sleep furiously” (Chomsky, I believe) </a:t>
            </a:r>
          </a:p>
          <a:p>
            <a:r>
              <a:rPr lang="en-US" altLang="en-US" b="1" dirty="0"/>
              <a:t>Semantics </a:t>
            </a:r>
            <a:r>
              <a:rPr lang="en-US" altLang="en-US" b="0" dirty="0"/>
              <a:t>– The problem with the above quote is that it is meaningless… in programming 2+”chicken” is likely an error (though It might allow implicit conversions and result in “2chicken”</a:t>
            </a:r>
            <a:endParaRPr lang="en-US" altLang="en-US" b="1" dirty="0"/>
          </a:p>
          <a:p>
            <a:r>
              <a:rPr lang="en-US" altLang="en-US" b="1" dirty="0"/>
              <a:t>Static semantics examples</a:t>
            </a:r>
            <a:r>
              <a:rPr lang="en-US" altLang="en-US" dirty="0"/>
              <a:t>: compile time checking such as type checking . Dynamic is at run time (e.g. JavaScript)</a:t>
            </a:r>
          </a:p>
          <a:p>
            <a:r>
              <a:rPr lang="en-US" altLang="en-US" dirty="0"/>
              <a:t>Imperative: use a series of instructions to modify state. Object-Oriented: Encapsulation&amp; Data-hiding, Inheritance, Polymorphism (ability to write functions to work on multiple types, can potentially utilize inheritance and generic programming)  Abstraction --  ability to work conceptually</a:t>
            </a:r>
          </a:p>
          <a:p>
            <a:r>
              <a:rPr lang="en-US" altLang="en-US" dirty="0"/>
              <a:t>Functional: (https://wiki.haskell.org/Functional_programming) A more mathematical way of looking at programming – “function” as mathematical function, not as imperative “procedure”. “Pure” Functions have inputs and a result with no side-effects (normally). Immutable data (makes copies without changing the input). Also, the call to a function should always yield the same result with the same inputs ~ Referential transparency (“Purity” trait</a:t>
            </a:r>
            <a:r>
              <a:rPr lang="en-US" altLang="en-US" baseline="0" dirty="0"/>
              <a:t> also)</a:t>
            </a:r>
            <a:r>
              <a:rPr lang="en-US" altLang="en-US" dirty="0"/>
              <a:t>. In reality , most languages aren’t purely functional. </a:t>
            </a:r>
          </a:p>
          <a:p>
            <a:r>
              <a:rPr lang="en-US" altLang="en-US" dirty="0"/>
              <a:t>Concurrency: (related but not the same as parallel programming) The ability to run separate, perhaps only tangentially related processes (or threads within a program) and deals with sharing data/resources, locking of data, etc.</a:t>
            </a:r>
          </a:p>
          <a:p>
            <a:r>
              <a:rPr lang="en-US" altLang="en-US" dirty="0"/>
              <a:t>Logic Languages (like Prolog) – declarative – deal with formal logic. Prolog “programs” are knowledge bases.</a:t>
            </a:r>
          </a:p>
          <a:p>
            <a:r>
              <a:rPr lang="en-US" altLang="en-US" dirty="0"/>
              <a:t>Best definition of a declarative language: </a:t>
            </a:r>
          </a:p>
          <a:p>
            <a:r>
              <a:rPr lang="en-US" altLang="en-US" dirty="0"/>
              <a:t>(informally) Lower-level language (imperative languages) programmers  have to concern themselves with "what" and "how" the output of a programming language works. In a declarative languages you are much more concerned with "what the output should look like" and the language/environment will figure out the "how" for you (though you are never 100% divorced from the how for non-trivial problems). Prolog environment utilize knowledge bases to prove statements true or false. </a:t>
            </a:r>
          </a:p>
          <a:p>
            <a:r>
              <a:rPr lang="en-US" altLang="en-US" dirty="0" err="1"/>
              <a:t>Bratko</a:t>
            </a:r>
            <a:r>
              <a:rPr lang="en-US" altLang="en-US" dirty="0"/>
              <a:t>, Ivan. Prolog programming for artificial intelligence. Pearson education, 2001.</a:t>
            </a:r>
          </a:p>
          <a:p>
            <a:endParaRPr lang="en-US" altLang="en-US" dirty="0"/>
          </a:p>
          <a:p>
            <a:endParaRPr lang="en-US" altLang="en-US" dirty="0"/>
          </a:p>
        </p:txBody>
      </p:sp>
    </p:spTree>
    <p:extLst>
      <p:ext uri="{BB962C8B-B14F-4D97-AF65-F5344CB8AC3E}">
        <p14:creationId xmlns:p14="http://schemas.microsoft.com/office/powerpoint/2010/main" val="1979552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D244924-66FA-4C7B-8FDC-C886755F66E9}" type="slidenum">
              <a:rPr lang="en-US" altLang="en-US" smtClean="0"/>
              <a:pPr>
                <a:spcBef>
                  <a:spcPct val="0"/>
                </a:spcBef>
              </a:pPr>
              <a:t>20</a:t>
            </a:fld>
            <a:endParaRPr lang="en-US" altLang="en-US"/>
          </a:p>
        </p:txBody>
      </p:sp>
      <p:sp>
        <p:nvSpPr>
          <p:cNvPr id="102403" name="Rectangle 2"/>
          <p:cNvSpPr>
            <a:spLocks noGrp="1" noRot="1" noChangeAspect="1" noChangeArrowheads="1" noTextEdit="1"/>
          </p:cNvSpPr>
          <p:nvPr>
            <p:ph type="sldImg"/>
          </p:nvPr>
        </p:nvSpPr>
        <p:spPr>
          <a:xfrm>
            <a:off x="2312988" y="525463"/>
            <a:ext cx="4673600" cy="262890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a:t>
            </a:r>
          </a:p>
          <a:p>
            <a:r>
              <a:rPr lang="en-US" altLang="en-US" dirty="0"/>
              <a:t>And assembly is awful</a:t>
            </a:r>
          </a:p>
          <a:p>
            <a:r>
              <a:rPr lang="en-US" altLang="en-US" dirty="0"/>
              <a:t>Prolog seems very natural for natural language (Jeopardy IBM Watson)</a:t>
            </a:r>
          </a:p>
          <a:p>
            <a:endParaRPr lang="en-US" altLang="en-US" dirty="0"/>
          </a:p>
        </p:txBody>
      </p:sp>
    </p:spTree>
    <p:extLst>
      <p:ext uri="{BB962C8B-B14F-4D97-AF65-F5344CB8AC3E}">
        <p14:creationId xmlns:p14="http://schemas.microsoft.com/office/powerpoint/2010/main" val="963651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1496B68-B204-4664-A28D-DD44838E5AB1}" type="slidenum">
              <a:rPr lang="en-US" altLang="en-US" smtClean="0"/>
              <a:pPr>
                <a:spcBef>
                  <a:spcPct val="0"/>
                </a:spcBef>
              </a:pPr>
              <a:t>21</a:t>
            </a:fld>
            <a:endParaRPr lang="en-US" altLang="en-US"/>
          </a:p>
        </p:txBody>
      </p:sp>
      <p:sp>
        <p:nvSpPr>
          <p:cNvPr id="103427" name="Rectangle 2"/>
          <p:cNvSpPr>
            <a:spLocks noGrp="1" noRot="1" noChangeAspect="1" noChangeArrowheads="1" noTextEdit="1"/>
          </p:cNvSpPr>
          <p:nvPr>
            <p:ph type="sldImg"/>
          </p:nvPr>
        </p:nvSpPr>
        <p:spPr>
          <a:xfrm>
            <a:off x="2312988" y="525463"/>
            <a:ext cx="4673600" cy="2628900"/>
          </a:xfrm>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23510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8650A8C-7EED-4D29-8C64-C915DE9DBB09}" type="slidenum">
              <a:rPr lang="en-US" altLang="en-US" smtClean="0"/>
              <a:pPr>
                <a:spcBef>
                  <a:spcPct val="0"/>
                </a:spcBef>
              </a:pPr>
              <a:t>22</a:t>
            </a:fld>
            <a:endParaRPr lang="en-US" altLang="en-US"/>
          </a:p>
        </p:txBody>
      </p:sp>
      <p:sp>
        <p:nvSpPr>
          <p:cNvPr id="104451" name="Rectangle 2"/>
          <p:cNvSpPr>
            <a:spLocks noGrp="1" noRot="1" noChangeAspect="1" noChangeArrowheads="1" noTextEdit="1"/>
          </p:cNvSpPr>
          <p:nvPr>
            <p:ph type="sldImg"/>
          </p:nvPr>
        </p:nvSpPr>
        <p:spPr>
          <a:xfrm>
            <a:off x="2312988" y="525463"/>
            <a:ext cx="4673600" cy="2628900"/>
          </a:xfrm>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Computing power is often cheaper than programming time and much cheaper than unstable/insecure software. </a:t>
            </a:r>
          </a:p>
          <a:p>
            <a:r>
              <a:rPr lang="en-US" altLang="en-US" dirty="0"/>
              <a:t>But sometimes the cutting edge is machine dependent – GPU for games and also GPGPU applications like Deep Learning </a:t>
            </a:r>
          </a:p>
          <a:p>
            <a:r>
              <a:rPr lang="en-US" altLang="en-US" dirty="0"/>
              <a:t>Fortran to be better than assembly (half speed but much easier to code)</a:t>
            </a:r>
          </a:p>
          <a:p>
            <a:endParaRPr lang="en-US" altLang="en-US" dirty="0"/>
          </a:p>
        </p:txBody>
      </p:sp>
    </p:spTree>
    <p:extLst>
      <p:ext uri="{BB962C8B-B14F-4D97-AF65-F5344CB8AC3E}">
        <p14:creationId xmlns:p14="http://schemas.microsoft.com/office/powerpoint/2010/main" val="385358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1EEF1D4-B226-418B-B8DC-B2003A8C7576}" type="slidenum">
              <a:rPr lang="en-US" altLang="en-US" smtClean="0"/>
              <a:pPr>
                <a:spcBef>
                  <a:spcPct val="0"/>
                </a:spcBef>
              </a:pPr>
              <a:t>23</a:t>
            </a:fld>
            <a:endParaRPr lang="en-US" altLang="en-US"/>
          </a:p>
        </p:txBody>
      </p:sp>
      <p:sp>
        <p:nvSpPr>
          <p:cNvPr id="105475" name="Rectangle 2"/>
          <p:cNvSpPr>
            <a:spLocks noGrp="1" noRot="1" noChangeAspect="1" noChangeArrowheads="1" noTextEdit="1"/>
          </p:cNvSpPr>
          <p:nvPr>
            <p:ph type="sldImg"/>
          </p:nvPr>
        </p:nvSpPr>
        <p:spPr>
          <a:xfrm>
            <a:off x="2312988" y="525463"/>
            <a:ext cx="4673600" cy="2628900"/>
          </a:xfrm>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CLU is an MIT language – introduced proto-OOP features – ADT, iterators (no inheritance)</a:t>
            </a:r>
          </a:p>
          <a:p>
            <a:endParaRPr lang="en-US" altLang="en-US" dirty="0"/>
          </a:p>
        </p:txBody>
      </p:sp>
    </p:spTree>
    <p:extLst>
      <p:ext uri="{BB962C8B-B14F-4D97-AF65-F5344CB8AC3E}">
        <p14:creationId xmlns:p14="http://schemas.microsoft.com/office/powerpoint/2010/main" val="1886987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42C339D-EAAD-43FC-A66B-AAE322690056}" type="slidenum">
              <a:rPr lang="en-US" altLang="en-US" smtClean="0"/>
              <a:pPr>
                <a:spcBef>
                  <a:spcPct val="0"/>
                </a:spcBef>
              </a:pPr>
              <a:t>24</a:t>
            </a:fld>
            <a:endParaRPr lang="en-US" altLang="en-US"/>
          </a:p>
        </p:txBody>
      </p:sp>
      <p:sp>
        <p:nvSpPr>
          <p:cNvPr id="106499" name="Rectangle 2"/>
          <p:cNvSpPr>
            <a:spLocks noGrp="1" noRot="1" noChangeAspect="1" noChangeArrowheads="1" noTextEdit="1"/>
          </p:cNvSpPr>
          <p:nvPr>
            <p:ph type="sldImg"/>
          </p:nvPr>
        </p:nvSpPr>
        <p:spPr>
          <a:xfrm>
            <a:off x="2312988" y="525463"/>
            <a:ext cx="4673600" cy="2628900"/>
          </a:xfrm>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&gt;pick the “simplified model”</a:t>
            </a:r>
          </a:p>
          <a:p>
            <a:r>
              <a:rPr lang="en-US" altLang="en-US" dirty="0"/>
              <a:t>&gt;A programming language often has a (much simplified) model for computation</a:t>
            </a:r>
          </a:p>
          <a:p>
            <a:r>
              <a:rPr lang="en-US" altLang="en-US" dirty="0"/>
              <a:t>&gt;Programming languages (especially higher-level ones) allow for increasing levels of abstraction (public/private… abstraction/</a:t>
            </a:r>
            <a:r>
              <a:rPr lang="en-US" altLang="en-US" dirty="0" err="1"/>
              <a:t>impl</a:t>
            </a:r>
            <a:r>
              <a:rPr lang="en-US" altLang="en-US" dirty="0"/>
              <a:t>, also, higher order functions to describe general alg. approaches)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&gt;Symbolic naming frees us from memory/disk address bookkeeping ( mem address to data mapping, registers…)</a:t>
            </a:r>
          </a:p>
          <a:p>
            <a:endParaRPr lang="en-US" altLang="en-US" dirty="0"/>
          </a:p>
        </p:txBody>
      </p:sp>
    </p:spTree>
    <p:extLst>
      <p:ext uri="{BB962C8B-B14F-4D97-AF65-F5344CB8AC3E}">
        <p14:creationId xmlns:p14="http://schemas.microsoft.com/office/powerpoint/2010/main" val="130221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CD99BCE0-F20A-476F-916F-0BAD11D65FAA}" type="slidenum">
              <a:rPr lang="en-US" altLang="en-US" smtClean="0"/>
              <a:pPr>
                <a:spcBef>
                  <a:spcPct val="0"/>
                </a:spcBef>
              </a:pPr>
              <a:t>25</a:t>
            </a:fld>
            <a:endParaRPr lang="en-US" altLang="en-US"/>
          </a:p>
        </p:txBody>
      </p:sp>
      <p:sp>
        <p:nvSpPr>
          <p:cNvPr id="107523" name="Rectangle 2"/>
          <p:cNvSpPr>
            <a:spLocks noGrp="1" noRot="1" noChangeAspect="1" noChangeArrowheads="1" noTextEdit="1"/>
          </p:cNvSpPr>
          <p:nvPr>
            <p:ph type="sldImg"/>
          </p:nvPr>
        </p:nvSpPr>
        <p:spPr>
          <a:xfrm>
            <a:off x="2312988" y="525463"/>
            <a:ext cx="4673600" cy="2628900"/>
          </a:xfrm>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Ask, they should know, re: ADT “Why is hiding the implementation important?” </a:t>
            </a:r>
          </a:p>
          <a:p>
            <a:endParaRPr lang="en-US" altLang="en-US" dirty="0"/>
          </a:p>
        </p:txBody>
      </p:sp>
    </p:spTree>
    <p:extLst>
      <p:ext uri="{BB962C8B-B14F-4D97-AF65-F5344CB8AC3E}">
        <p14:creationId xmlns:p14="http://schemas.microsoft.com/office/powerpoint/2010/main" val="3498635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372BBEB-FB80-4C2E-B6C0-A55E87D17008}" type="slidenum">
              <a:rPr lang="en-US" altLang="en-US" smtClean="0"/>
              <a:pPr>
                <a:spcBef>
                  <a:spcPct val="0"/>
                </a:spcBef>
              </a:pPr>
              <a:t>26</a:t>
            </a:fld>
            <a:endParaRPr lang="en-US" altLang="en-US"/>
          </a:p>
        </p:txBody>
      </p:sp>
      <p:sp>
        <p:nvSpPr>
          <p:cNvPr id="108547" name="Rectangle 2"/>
          <p:cNvSpPr>
            <a:spLocks noGrp="1" noRot="1" noChangeAspect="1" noChangeArrowheads="1" noTextEdit="1"/>
          </p:cNvSpPr>
          <p:nvPr>
            <p:ph type="sldImg"/>
          </p:nvPr>
        </p:nvSpPr>
        <p:spPr>
          <a:xfrm>
            <a:off x="2312988" y="525463"/>
            <a:ext cx="4673600" cy="2628900"/>
          </a:xfrm>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49618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AE3F095-3DBA-43D3-8155-DB5C0D496D46}" type="slidenum">
              <a:rPr lang="en-US" altLang="en-US" smtClean="0"/>
              <a:pPr>
                <a:spcBef>
                  <a:spcPct val="0"/>
                </a:spcBef>
              </a:pPr>
              <a:t>27</a:t>
            </a:fld>
            <a:endParaRPr lang="en-US" altLang="en-US"/>
          </a:p>
        </p:txBody>
      </p:sp>
      <p:sp>
        <p:nvSpPr>
          <p:cNvPr id="109571" name="Rectangle 2"/>
          <p:cNvSpPr>
            <a:spLocks noGrp="1" noRot="1" noChangeAspect="1" noChangeArrowheads="1" noTextEdit="1"/>
          </p:cNvSpPr>
          <p:nvPr>
            <p:ph type="sldImg"/>
          </p:nvPr>
        </p:nvSpPr>
        <p:spPr>
          <a:xfrm>
            <a:off x="2312988" y="525463"/>
            <a:ext cx="4673600" cy="2628900"/>
          </a:xfrm>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err="1"/>
              <a:t>Coroutines</a:t>
            </a:r>
            <a:r>
              <a:rPr lang="en-US" altLang="en-US" dirty="0"/>
              <a:t> will yield to each other (and may call one another). Not to dissimilar to a call to a subroutine. </a:t>
            </a:r>
          </a:p>
          <a:p>
            <a:endParaRPr lang="en-US" altLang="en-US" dirty="0"/>
          </a:p>
        </p:txBody>
      </p:sp>
    </p:spTree>
    <p:extLst>
      <p:ext uri="{BB962C8B-B14F-4D97-AF65-F5344CB8AC3E}">
        <p14:creationId xmlns:p14="http://schemas.microsoft.com/office/powerpoint/2010/main" val="810088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C846A6D-2C32-4128-8B3A-00CC0C49718F}" type="slidenum">
              <a:rPr lang="en-US" altLang="en-US" smtClean="0"/>
              <a:pPr>
                <a:spcBef>
                  <a:spcPct val="0"/>
                </a:spcBef>
              </a:pPr>
              <a:t>28</a:t>
            </a:fld>
            <a:endParaRPr lang="en-US" altLang="en-US"/>
          </a:p>
        </p:txBody>
      </p:sp>
      <p:sp>
        <p:nvSpPr>
          <p:cNvPr id="110595" name="Rectangle 2"/>
          <p:cNvSpPr>
            <a:spLocks noGrp="1" noRot="1" noChangeAspect="1" noChangeArrowheads="1" noTextEdit="1"/>
          </p:cNvSpPr>
          <p:nvPr>
            <p:ph type="sldImg"/>
          </p:nvPr>
        </p:nvSpPr>
        <p:spPr>
          <a:xfrm>
            <a:off x="2312988" y="525463"/>
            <a:ext cx="4673600" cy="2628900"/>
          </a:xfrm>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VN bottleneck (data and instruction fetch cannot occur over same bus at the same time) – Harvard arch. Avoids by having sep. data/instruction buses .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endParaRPr lang="en-US" altLang="en-US" dirty="0"/>
          </a:p>
        </p:txBody>
      </p:sp>
    </p:spTree>
    <p:extLst>
      <p:ext uri="{BB962C8B-B14F-4D97-AF65-F5344CB8AC3E}">
        <p14:creationId xmlns:p14="http://schemas.microsoft.com/office/powerpoint/2010/main" val="1466206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DB3872E-94CD-4411-9C81-5D5F838D76E6}" type="slidenum">
              <a:rPr lang="en-US" altLang="en-US" smtClean="0"/>
              <a:pPr>
                <a:spcBef>
                  <a:spcPct val="0"/>
                </a:spcBef>
              </a:pPr>
              <a:t>29</a:t>
            </a:fld>
            <a:endParaRPr lang="en-US" altLang="en-US"/>
          </a:p>
        </p:txBody>
      </p:sp>
      <p:sp>
        <p:nvSpPr>
          <p:cNvPr id="111619" name="Rectangle 2"/>
          <p:cNvSpPr>
            <a:spLocks noGrp="1" noRot="1" noChangeAspect="1" noChangeArrowheads="1" noTextEdit="1"/>
          </p:cNvSpPr>
          <p:nvPr>
            <p:ph type="sldImg"/>
          </p:nvPr>
        </p:nvSpPr>
        <p:spPr>
          <a:xfrm>
            <a:off x="2312988" y="525463"/>
            <a:ext cx="4673600" cy="2628900"/>
          </a:xfrm>
          <a:ln/>
        </p:spPr>
      </p:sp>
      <p:sp>
        <p:nvSpPr>
          <p:cNvPr id="111620" name="Rectangle 3"/>
          <p:cNvSpPr>
            <a:spLocks noGrp="1" noChangeArrowheads="1"/>
          </p:cNvSpPr>
          <p:nvPr>
            <p:ph type="body" idx="1"/>
          </p:nvPr>
        </p:nvSpPr>
        <p:spPr>
          <a:xfrm>
            <a:off x="1239522" y="3330421"/>
            <a:ext cx="6817360" cy="31544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[Sebesta]</a:t>
            </a:r>
          </a:p>
          <a:p>
            <a:r>
              <a:rPr lang="en-US" altLang="en-US" dirty="0"/>
              <a:t>This is the (very) basic model of how most computers work </a:t>
            </a:r>
          </a:p>
          <a:p>
            <a:r>
              <a:rPr lang="en-US" altLang="en-US" dirty="0"/>
              <a:t>Quick Quiz – Mouse? Monitor? Where does division take place? DMA?  Pipelining?</a:t>
            </a:r>
          </a:p>
        </p:txBody>
      </p:sp>
    </p:spTree>
    <p:extLst>
      <p:ext uri="{BB962C8B-B14F-4D97-AF65-F5344CB8AC3E}">
        <p14:creationId xmlns:p14="http://schemas.microsoft.com/office/powerpoint/2010/main" val="1351850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91019F0-61EA-4413-8CE4-79EF89838D11}" type="slidenum">
              <a:rPr lang="en-US" altLang="en-US" smtClean="0"/>
              <a:pPr>
                <a:spcBef>
                  <a:spcPct val="0"/>
                </a:spcBef>
              </a:pPr>
              <a:t>3</a:t>
            </a:fld>
            <a:endParaRPr lang="en-US" altLang="en-US"/>
          </a:p>
        </p:txBody>
      </p:sp>
      <p:sp>
        <p:nvSpPr>
          <p:cNvPr id="82947" name="Rectangle 2"/>
          <p:cNvSpPr>
            <a:spLocks noGrp="1" noRot="1" noChangeAspect="1" noChangeArrowheads="1" noTextEdit="1"/>
          </p:cNvSpPr>
          <p:nvPr>
            <p:ph type="sldImg"/>
          </p:nvPr>
        </p:nvSpPr>
        <p:spPr>
          <a:xfrm>
            <a:off x="2312988" y="525463"/>
            <a:ext cx="4673600" cy="262890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…cry all the way to the bank</a:t>
            </a:r>
          </a:p>
          <a:p>
            <a:endParaRPr lang="en-US" altLang="en-US" dirty="0"/>
          </a:p>
          <a:p>
            <a:endParaRPr lang="en-US" altLang="en-US" dirty="0"/>
          </a:p>
        </p:txBody>
      </p:sp>
    </p:spTree>
    <p:extLst>
      <p:ext uri="{BB962C8B-B14F-4D97-AF65-F5344CB8AC3E}">
        <p14:creationId xmlns:p14="http://schemas.microsoft.com/office/powerpoint/2010/main" val="12822631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88C17B1-447C-4CDB-B9F1-D194C8A2B371}" type="slidenum">
              <a:rPr lang="en-US" altLang="en-US" smtClean="0"/>
              <a:pPr>
                <a:spcBef>
                  <a:spcPct val="0"/>
                </a:spcBef>
              </a:pPr>
              <a:t>30</a:t>
            </a:fld>
            <a:endParaRPr lang="en-US" altLang="en-US"/>
          </a:p>
        </p:txBody>
      </p:sp>
      <p:sp>
        <p:nvSpPr>
          <p:cNvPr id="112643" name="Rectangle 2"/>
          <p:cNvSpPr>
            <a:spLocks noGrp="1" noRot="1" noChangeAspect="1" noChangeArrowheads="1" noTextEdit="1"/>
          </p:cNvSpPr>
          <p:nvPr>
            <p:ph type="sldImg"/>
          </p:nvPr>
        </p:nvSpPr>
        <p:spPr>
          <a:xfrm>
            <a:off x="2312988" y="525463"/>
            <a:ext cx="4673600" cy="2628900"/>
          </a:xfrm>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Fifth Generation was a Japanese government research push (used Prolog) . Included a lot of parallelism. (PIM is a parallel inference machine). At least we have IBM Watson…</a:t>
            </a:r>
          </a:p>
          <a:p>
            <a:r>
              <a:rPr lang="en-US" altLang="en-US" dirty="0"/>
              <a:t>What is the effect of separate L1 caches on the advantages of Harvard? (VN bottleneck)</a:t>
            </a:r>
          </a:p>
        </p:txBody>
      </p:sp>
    </p:spTree>
    <p:extLst>
      <p:ext uri="{BB962C8B-B14F-4D97-AF65-F5344CB8AC3E}">
        <p14:creationId xmlns:p14="http://schemas.microsoft.com/office/powerpoint/2010/main" val="2298190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1A98FA8-F60D-4F22-9484-E6CBF9EB4EEE}" type="slidenum">
              <a:rPr lang="en-US" altLang="en-US" smtClean="0"/>
              <a:pPr>
                <a:spcBef>
                  <a:spcPct val="0"/>
                </a:spcBef>
              </a:pPr>
              <a:t>31</a:t>
            </a:fld>
            <a:endParaRPr lang="en-US" altLang="en-US"/>
          </a:p>
        </p:txBody>
      </p:sp>
      <p:sp>
        <p:nvSpPr>
          <p:cNvPr id="113667" name="Rectangle 2"/>
          <p:cNvSpPr>
            <a:spLocks noGrp="1" noRot="1" noChangeAspect="1" noChangeArrowheads="1" noTextEdit="1"/>
          </p:cNvSpPr>
          <p:nvPr>
            <p:ph type="sldImg"/>
          </p:nvPr>
        </p:nvSpPr>
        <p:spPr>
          <a:xfrm>
            <a:off x="2312988" y="525463"/>
            <a:ext cx="4673600" cy="2628900"/>
          </a:xfrm>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err="1"/>
              <a:t>Writeability</a:t>
            </a:r>
            <a:r>
              <a:rPr lang="en-US" altLang="en-US" dirty="0"/>
              <a:t> vs. readability</a:t>
            </a:r>
          </a:p>
          <a:p>
            <a:r>
              <a:rPr lang="en-US" altLang="en-US" dirty="0"/>
              <a:t> (C vs. VB, also C vs. say SQL (with a DB) )</a:t>
            </a:r>
          </a:p>
          <a:p>
            <a:r>
              <a:rPr lang="en-US" altLang="en-US" dirty="0"/>
              <a:t>Expressiveness vs. clarity vs. terseness vs. verbosity </a:t>
            </a:r>
          </a:p>
          <a:p>
            <a:endParaRPr lang="en-US" altLang="en-US" dirty="0"/>
          </a:p>
          <a:p>
            <a:r>
              <a:rPr lang="en-US" altLang="en-US" dirty="0"/>
              <a:t>Robustness is being able to respond reasonably with bad data or input. </a:t>
            </a:r>
          </a:p>
          <a:p>
            <a:r>
              <a:rPr lang="en-US" altLang="en-US" dirty="0"/>
              <a:t>(Re-)Factoring is restructuring code – normally while maintaining its pre-existing functionality (for speed/stability/security/</a:t>
            </a:r>
            <a:r>
              <a:rPr lang="en-US" altLang="en-US" dirty="0" err="1"/>
              <a:t>mantainability</a:t>
            </a:r>
            <a:r>
              <a:rPr lang="en-US" altLang="en-US" dirty="0"/>
              <a:t> reasons). </a:t>
            </a:r>
          </a:p>
          <a:p>
            <a:r>
              <a:rPr lang="en-US" altLang="en-US" dirty="0"/>
              <a:t>Locality (Re: maintenance): Most data should be kept private (local) to a module – interfaces should be clean (to avoid tight coupling) is basically that the authors of code are the most able to repair bugs – you’re probably at the point where you find it easier to just write code than to read other people’s code (though that’s important too). </a:t>
            </a:r>
          </a:p>
          <a:p>
            <a:endParaRPr lang="en-US" altLang="en-US" dirty="0"/>
          </a:p>
          <a:p>
            <a:endParaRPr lang="en-US" altLang="en-US" dirty="0"/>
          </a:p>
          <a:p>
            <a:endParaRPr lang="en-US" altLang="en-US" dirty="0"/>
          </a:p>
        </p:txBody>
      </p:sp>
    </p:spTree>
    <p:extLst>
      <p:ext uri="{BB962C8B-B14F-4D97-AF65-F5344CB8AC3E}">
        <p14:creationId xmlns:p14="http://schemas.microsoft.com/office/powerpoint/2010/main" val="3181940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170E5032-9685-4FD3-8674-83CD2B97F055}" type="slidenum">
              <a:rPr lang="en-US" altLang="en-US" smtClean="0"/>
              <a:pPr>
                <a:spcBef>
                  <a:spcPct val="0"/>
                </a:spcBef>
              </a:pPr>
              <a:t>32</a:t>
            </a:fld>
            <a:endParaRPr lang="en-US" altLang="en-US"/>
          </a:p>
        </p:txBody>
      </p:sp>
      <p:sp>
        <p:nvSpPr>
          <p:cNvPr id="115715" name="Rectangle 2"/>
          <p:cNvSpPr>
            <a:spLocks noGrp="1" noRot="1" noChangeAspect="1" noChangeArrowheads="1" noTextEdit="1"/>
          </p:cNvSpPr>
          <p:nvPr>
            <p:ph type="sldImg"/>
          </p:nvPr>
        </p:nvSpPr>
        <p:spPr>
          <a:xfrm>
            <a:off x="2312988" y="525463"/>
            <a:ext cx="4673600" cy="2628900"/>
          </a:xfrm>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Translation = compilation/interpretive compilation (first stages, e.g. Java-&gt;bytecode)</a:t>
            </a:r>
          </a:p>
        </p:txBody>
      </p:sp>
    </p:spTree>
    <p:extLst>
      <p:ext uri="{BB962C8B-B14F-4D97-AF65-F5344CB8AC3E}">
        <p14:creationId xmlns:p14="http://schemas.microsoft.com/office/powerpoint/2010/main" val="36431477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1660FFF9-E836-4A10-A5F7-5694F5B512BD}" type="slidenum">
              <a:rPr lang="en-US" altLang="en-US" smtClean="0"/>
              <a:pPr>
                <a:spcBef>
                  <a:spcPct val="0"/>
                </a:spcBef>
              </a:pPr>
              <a:t>33</a:t>
            </a:fld>
            <a:endParaRPr lang="en-US" altLang="en-US"/>
          </a:p>
        </p:txBody>
      </p:sp>
      <p:sp>
        <p:nvSpPr>
          <p:cNvPr id="114691" name="Rectangle 2"/>
          <p:cNvSpPr>
            <a:spLocks noGrp="1" noRot="1" noChangeAspect="1" noChangeArrowheads="1" noTextEdit="1"/>
          </p:cNvSpPr>
          <p:nvPr>
            <p:ph type="sldImg"/>
          </p:nvPr>
        </p:nvSpPr>
        <p:spPr>
          <a:xfrm>
            <a:off x="2312988" y="525463"/>
            <a:ext cx="4673600" cy="2628900"/>
          </a:xfrm>
          <a:ln/>
        </p:spPr>
      </p:sp>
      <p:sp>
        <p:nvSpPr>
          <p:cNvPr id="114692" name="Rectangle 3"/>
          <p:cNvSpPr>
            <a:spLocks noGrp="1" noChangeArrowheads="1"/>
          </p:cNvSpPr>
          <p:nvPr>
            <p:ph type="body" idx="1"/>
          </p:nvPr>
        </p:nvSpPr>
        <p:spPr>
          <a:xfrm>
            <a:off x="1239522" y="3330421"/>
            <a:ext cx="6817360" cy="31544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t>
            </a:r>
            <a:r>
              <a:rPr lang="en-US" altLang="en-US" dirty="0" err="1"/>
              <a:t>Sebesta</a:t>
            </a:r>
            <a:r>
              <a:rPr lang="en-US" altLang="en-US" dirty="0"/>
              <a:t>]</a:t>
            </a:r>
          </a:p>
          <a:p>
            <a:r>
              <a:rPr lang="en-US" altLang="en-US" dirty="0"/>
              <a:t>Macro instruction – 1 to 1+ instructions</a:t>
            </a:r>
          </a:p>
        </p:txBody>
      </p:sp>
    </p:spTree>
    <p:extLst>
      <p:ext uri="{BB962C8B-B14F-4D97-AF65-F5344CB8AC3E}">
        <p14:creationId xmlns:p14="http://schemas.microsoft.com/office/powerpoint/2010/main" val="2370753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261DAE8-9B62-4E16-AA9E-FEFD660B514B}" type="slidenum">
              <a:rPr lang="en-US" altLang="en-US" smtClean="0"/>
              <a:pPr>
                <a:spcBef>
                  <a:spcPct val="0"/>
                </a:spcBef>
              </a:pPr>
              <a:t>34</a:t>
            </a:fld>
            <a:endParaRPr lang="en-US" altLang="en-US"/>
          </a:p>
        </p:txBody>
      </p:sp>
      <p:sp>
        <p:nvSpPr>
          <p:cNvPr id="116739" name="Rectangle 2"/>
          <p:cNvSpPr>
            <a:spLocks noGrp="1" noRot="1" noChangeAspect="1" noChangeArrowheads="1" noTextEdit="1"/>
          </p:cNvSpPr>
          <p:nvPr>
            <p:ph type="sldImg"/>
          </p:nvPr>
        </p:nvSpPr>
        <p:spPr>
          <a:xfrm>
            <a:off x="2312988" y="525463"/>
            <a:ext cx="4673600" cy="2628900"/>
          </a:xfrm>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09740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916A9D3-400F-4FF8-9C5B-B0A06F8EB23D}" type="slidenum">
              <a:rPr lang="en-US" altLang="en-US" smtClean="0"/>
              <a:pPr>
                <a:spcBef>
                  <a:spcPct val="0"/>
                </a:spcBef>
              </a:pPr>
              <a:t>35</a:t>
            </a:fld>
            <a:endParaRPr lang="en-US" altLang="en-US"/>
          </a:p>
        </p:txBody>
      </p:sp>
      <p:sp>
        <p:nvSpPr>
          <p:cNvPr id="117763" name="Rectangle 2"/>
          <p:cNvSpPr>
            <a:spLocks noGrp="1" noRot="1" noChangeAspect="1" noChangeArrowheads="1" noTextEdit="1"/>
          </p:cNvSpPr>
          <p:nvPr>
            <p:ph type="sldImg"/>
          </p:nvPr>
        </p:nvSpPr>
        <p:spPr>
          <a:xfrm>
            <a:off x="2312988" y="525463"/>
            <a:ext cx="4673600" cy="2628900"/>
          </a:xfrm>
          <a:ln/>
        </p:spPr>
      </p:sp>
      <p:sp>
        <p:nvSpPr>
          <p:cNvPr id="117764" name="Rectangle 3"/>
          <p:cNvSpPr>
            <a:spLocks noGrp="1" noChangeArrowheads="1"/>
          </p:cNvSpPr>
          <p:nvPr>
            <p:ph type="body" idx="1"/>
          </p:nvPr>
        </p:nvSpPr>
        <p:spPr>
          <a:xfrm>
            <a:off x="1239522" y="3330421"/>
            <a:ext cx="6817360" cy="31544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t>
            </a:r>
            <a:r>
              <a:rPr lang="en-US" altLang="en-US" dirty="0" err="1"/>
              <a:t>Sebesta</a:t>
            </a:r>
            <a:r>
              <a:rPr lang="en-US" altLang="en-US" dirty="0"/>
              <a:t>]</a:t>
            </a:r>
          </a:p>
          <a:p>
            <a:r>
              <a:rPr lang="en-US" altLang="en-US" dirty="0"/>
              <a:t>Main difference is whether the code requires an interpreter to run (whether the interpreter or the program itself has its instructions executing on the CPU proper). Distinction is muddled with Just in Time compilation( bytecode is converted to native  machine code which can then be run on CPU)</a:t>
            </a:r>
          </a:p>
        </p:txBody>
      </p:sp>
    </p:spTree>
    <p:extLst>
      <p:ext uri="{BB962C8B-B14F-4D97-AF65-F5344CB8AC3E}">
        <p14:creationId xmlns:p14="http://schemas.microsoft.com/office/powerpoint/2010/main" val="3469785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85344C7-472F-4558-934A-8857EB772339}" type="slidenum">
              <a:rPr lang="en-US" altLang="en-US" smtClean="0"/>
              <a:pPr>
                <a:spcBef>
                  <a:spcPct val="0"/>
                </a:spcBef>
              </a:pPr>
              <a:t>36</a:t>
            </a:fld>
            <a:endParaRPr lang="en-US" altLang="en-US"/>
          </a:p>
        </p:txBody>
      </p:sp>
      <p:sp>
        <p:nvSpPr>
          <p:cNvPr id="118787" name="Rectangle 2"/>
          <p:cNvSpPr>
            <a:spLocks noGrp="1" noRot="1" noChangeAspect="1" noChangeArrowheads="1" noTextEdit="1"/>
          </p:cNvSpPr>
          <p:nvPr>
            <p:ph type="sldImg"/>
          </p:nvPr>
        </p:nvSpPr>
        <p:spPr>
          <a:xfrm>
            <a:off x="-10583863" y="233363"/>
            <a:ext cx="21169313" cy="11909425"/>
          </a:xfrm>
          <a:solidFill>
            <a:srgbClr val="FFFFFF"/>
          </a:solidFill>
          <a:ln/>
        </p:spPr>
      </p:sp>
      <p:sp>
        <p:nvSpPr>
          <p:cNvPr id="118788" name="Text Box 3"/>
          <p:cNvSpPr>
            <a:spLocks noGrp="1" noChangeArrowheads="1"/>
          </p:cNvSpPr>
          <p:nvPr>
            <p:ph type="body" idx="1"/>
          </p:nvPr>
        </p:nvSpPr>
        <p:spPr>
          <a:xfrm>
            <a:off x="681952" y="3308871"/>
            <a:ext cx="7938932" cy="31137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a:t>[T]</a:t>
            </a:r>
          </a:p>
          <a:p>
            <a:r>
              <a:rPr lang="en-US" altLang="en-US" dirty="0"/>
              <a:t>(Compilers)</a:t>
            </a:r>
          </a:p>
          <a:p>
            <a:r>
              <a:rPr lang="en-US" altLang="en-US" dirty="0"/>
              <a:t>Lexical analyzer – tokenization</a:t>
            </a:r>
          </a:p>
          <a:p>
            <a:r>
              <a:rPr lang="en-US" altLang="en-US" dirty="0"/>
              <a:t>Syntactic YACC to </a:t>
            </a:r>
            <a:r>
              <a:rPr lang="en-US" altLang="en-US" dirty="0" err="1"/>
              <a:t>Lex</a:t>
            </a:r>
            <a:r>
              <a:rPr lang="en-US" altLang="en-US" dirty="0"/>
              <a:t> --  parsing</a:t>
            </a:r>
          </a:p>
          <a:p>
            <a:r>
              <a:rPr lang="en-US" altLang="en-US" dirty="0"/>
              <a:t>Type Checking: catches errors and also associates meaning with types (other properties). Also memory safety (especially in pointer languages – C/C++)</a:t>
            </a:r>
          </a:p>
        </p:txBody>
      </p:sp>
    </p:spTree>
    <p:extLst>
      <p:ext uri="{BB962C8B-B14F-4D97-AF65-F5344CB8AC3E}">
        <p14:creationId xmlns:p14="http://schemas.microsoft.com/office/powerpoint/2010/main" val="31275185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A8B16FA-EDB5-4200-9236-602B35E82DD2}" type="slidenum">
              <a:rPr lang="en-US" altLang="en-US" smtClean="0"/>
              <a:pPr>
                <a:spcBef>
                  <a:spcPct val="0"/>
                </a:spcBef>
              </a:pPr>
              <a:t>37</a:t>
            </a:fld>
            <a:endParaRPr lang="en-US" altLang="en-US"/>
          </a:p>
        </p:txBody>
      </p:sp>
      <p:sp>
        <p:nvSpPr>
          <p:cNvPr id="119811" name="Rectangle 2"/>
          <p:cNvSpPr>
            <a:spLocks noGrp="1" noRot="1" noChangeAspect="1" noChangeArrowheads="1" noTextEdit="1"/>
          </p:cNvSpPr>
          <p:nvPr>
            <p:ph type="sldImg"/>
          </p:nvPr>
        </p:nvSpPr>
        <p:spPr>
          <a:xfrm>
            <a:off x="2312988" y="525463"/>
            <a:ext cx="4673600" cy="2628900"/>
          </a:xfrm>
          <a:ln/>
        </p:spPr>
      </p:sp>
      <p:sp>
        <p:nvSpPr>
          <p:cNvPr id="119812" name="Rectangle 3"/>
          <p:cNvSpPr>
            <a:spLocks noGrp="1" noChangeArrowheads="1"/>
          </p:cNvSpPr>
          <p:nvPr>
            <p:ph type="body" idx="1"/>
          </p:nvPr>
        </p:nvSpPr>
        <p:spPr>
          <a:xfrm>
            <a:off x="1239522" y="3330421"/>
            <a:ext cx="6817360" cy="31544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t>
            </a:r>
            <a:r>
              <a:rPr lang="en-US" altLang="en-US" dirty="0" err="1"/>
              <a:t>Sebesta</a:t>
            </a:r>
            <a:r>
              <a:rPr lang="en-US" altLang="en-US" dirty="0"/>
              <a:t>]</a:t>
            </a:r>
          </a:p>
          <a:p>
            <a:r>
              <a:rPr lang="en-US" altLang="en-US" dirty="0"/>
              <a:t>JVM, basic version</a:t>
            </a:r>
          </a:p>
        </p:txBody>
      </p:sp>
    </p:spTree>
    <p:extLst>
      <p:ext uri="{BB962C8B-B14F-4D97-AF65-F5344CB8AC3E}">
        <p14:creationId xmlns:p14="http://schemas.microsoft.com/office/powerpoint/2010/main" val="7783784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1953A860-7FF1-4DC6-BEB4-C2097F478264}" type="slidenum">
              <a:rPr lang="en-US" altLang="en-US" smtClean="0"/>
              <a:pPr>
                <a:spcBef>
                  <a:spcPct val="0"/>
                </a:spcBef>
              </a:pPr>
              <a:t>38</a:t>
            </a:fld>
            <a:endParaRPr lang="en-US" altLang="en-US"/>
          </a:p>
        </p:txBody>
      </p:sp>
      <p:sp>
        <p:nvSpPr>
          <p:cNvPr id="120835" name="Rectangle 2"/>
          <p:cNvSpPr>
            <a:spLocks noGrp="1" noRot="1" noChangeAspect="1" noChangeArrowheads="1" noTextEdit="1"/>
          </p:cNvSpPr>
          <p:nvPr>
            <p:ph type="sldImg"/>
          </p:nvPr>
        </p:nvSpPr>
        <p:spPr>
          <a:xfrm>
            <a:off x="2312988" y="525463"/>
            <a:ext cx="4673600" cy="2628900"/>
          </a:xfrm>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939587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EEE9238-3273-4B63-9722-B1156B9FB133}" type="slidenum">
              <a:rPr lang="en-US" altLang="en-US" smtClean="0"/>
              <a:pPr>
                <a:spcBef>
                  <a:spcPct val="0"/>
                </a:spcBef>
              </a:pPr>
              <a:t>39</a:t>
            </a:fld>
            <a:endParaRPr lang="en-US" altLang="en-US"/>
          </a:p>
        </p:txBody>
      </p:sp>
      <p:sp>
        <p:nvSpPr>
          <p:cNvPr id="121859" name="Rectangle 2"/>
          <p:cNvSpPr>
            <a:spLocks noGrp="1" noRot="1" noChangeAspect="1" noChangeArrowheads="1" noTextEdit="1"/>
          </p:cNvSpPr>
          <p:nvPr>
            <p:ph type="sldImg"/>
          </p:nvPr>
        </p:nvSpPr>
        <p:spPr>
          <a:xfrm>
            <a:off x="2312988" y="525463"/>
            <a:ext cx="4673600" cy="2628900"/>
          </a:xfrm>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…modelled on a (simplified) machine (no registers, at least…)</a:t>
            </a:r>
          </a:p>
          <a:p>
            <a:r>
              <a:rPr lang="en-US" altLang="en-US" dirty="0"/>
              <a:t>…”variables” are really just named pieces of memory (very different from math variables – destructive assign.)</a:t>
            </a:r>
          </a:p>
          <a:p>
            <a:r>
              <a:rPr lang="en-US" altLang="en-US" dirty="0"/>
              <a:t>…iteration (vs. recursion) normal means of repetition (remember: can typically convert between the two)</a:t>
            </a:r>
          </a:p>
          <a:p>
            <a:r>
              <a:rPr lang="en-US" altLang="en-US" dirty="0"/>
              <a:t>… also tail-call optimization (recursion to iteration</a:t>
            </a:r>
          </a:p>
          <a:p>
            <a:r>
              <a:rPr lang="en-US" altLang="en-US" dirty="0"/>
              <a:t>… in imperative </a:t>
            </a:r>
            <a:r>
              <a:rPr lang="en-US" altLang="en-US" dirty="0" err="1"/>
              <a:t>langs</a:t>
            </a:r>
            <a:r>
              <a:rPr lang="en-US" altLang="en-US" dirty="0"/>
              <a:t> have to specify HOW to get WHAT you want (</a:t>
            </a:r>
            <a:r>
              <a:rPr lang="en-US" altLang="en-US" dirty="0" err="1"/>
              <a:t>func</a:t>
            </a:r>
            <a:r>
              <a:rPr lang="en-US" altLang="en-US" dirty="0"/>
              <a:t>/declarative this is less true)</a:t>
            </a:r>
          </a:p>
        </p:txBody>
      </p:sp>
    </p:spTree>
    <p:extLst>
      <p:ext uri="{BB962C8B-B14F-4D97-AF65-F5344CB8AC3E}">
        <p14:creationId xmlns:p14="http://schemas.microsoft.com/office/powerpoint/2010/main" val="133942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316CF9C-E562-4958-A49A-BEC808E96A20}" type="slidenum">
              <a:rPr lang="en-US" altLang="en-US" smtClean="0"/>
              <a:pPr>
                <a:spcBef>
                  <a:spcPct val="0"/>
                </a:spcBef>
              </a:pPr>
              <a:t>4</a:t>
            </a:fld>
            <a:endParaRPr lang="en-US" altLang="en-US"/>
          </a:p>
        </p:txBody>
      </p:sp>
      <p:sp>
        <p:nvSpPr>
          <p:cNvPr id="83971" name="Rectangle 2"/>
          <p:cNvSpPr>
            <a:spLocks noGrp="1" noRot="1" noChangeAspect="1" noChangeArrowheads="1" noTextEdit="1"/>
          </p:cNvSpPr>
          <p:nvPr>
            <p:ph type="sldImg"/>
          </p:nvPr>
        </p:nvSpPr>
        <p:spPr>
          <a:xfrm>
            <a:off x="2312988" y="525463"/>
            <a:ext cx="4673600" cy="2628900"/>
          </a:xfrm>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en-US" altLang="en-US" dirty="0"/>
              <a:t>…programming constructs in one language can be expressed in other languages… </a:t>
            </a:r>
          </a:p>
          <a:p>
            <a:pPr marL="228600" indent="-228600">
              <a:buAutoNum type="arabicPeriod"/>
            </a:pPr>
            <a:r>
              <a:rPr lang="en-US" altLang="en-US" dirty="0"/>
              <a:t>…understanding a variety of languages gives you insight into which one(s) will work better…</a:t>
            </a:r>
          </a:p>
          <a:p>
            <a:pPr marL="685800" lvl="1" indent="-228600">
              <a:buAutoNum type="arabicPeriod"/>
            </a:pPr>
            <a:r>
              <a:rPr lang="en-US" altLang="en-US" dirty="0"/>
              <a:t>“multi-lingual” programmers may be more likely to adapt to a new environment</a:t>
            </a:r>
          </a:p>
          <a:p>
            <a:pPr marL="685800" lvl="1" indent="-228600">
              <a:buAutoNum type="arabicPeriod"/>
            </a:pPr>
            <a:r>
              <a:rPr lang="en-US" altLang="en-US" dirty="0"/>
              <a:t>They are also more likely to identify a situation in which their main languages may be ill-suited and know of one that will work better</a:t>
            </a:r>
          </a:p>
          <a:p>
            <a:pPr marL="228600" indent="-228600">
              <a:buAutoNum type="arabicPeriod"/>
            </a:pPr>
            <a:r>
              <a:rPr lang="en-US" altLang="en-US" dirty="0"/>
              <a:t>…C++ after Java (relatively) easy</a:t>
            </a:r>
          </a:p>
          <a:p>
            <a:pPr marL="685800" lvl="1" indent="-228600">
              <a:buAutoNum type="arabicPeriod"/>
            </a:pPr>
            <a:r>
              <a:rPr lang="en-US" altLang="en-US" dirty="0"/>
              <a:t>We’re really trying to focus on different languages</a:t>
            </a:r>
          </a:p>
          <a:p>
            <a:pPr marL="1143000" lvl="2" indent="-228600">
              <a:buAutoNum type="arabicPeriod"/>
            </a:pPr>
            <a:r>
              <a:rPr lang="en-US" altLang="en-US" dirty="0"/>
              <a:t>I’ve joked that it might be easier to teach non-programmers Prolog… you guys just can’t let go of the wheel and let </a:t>
            </a:r>
            <a:r>
              <a:rPr lang="en-US" altLang="en-US" dirty="0" err="1"/>
              <a:t>backchaining</a:t>
            </a:r>
            <a:r>
              <a:rPr lang="en-US" altLang="en-US" dirty="0"/>
              <a:t> do its job</a:t>
            </a:r>
          </a:p>
          <a:p>
            <a:pPr marL="1143000" lvl="2" indent="-228600">
              <a:buAutoNum type="arabicPeriod"/>
            </a:pPr>
            <a:r>
              <a:rPr lang="en-US" altLang="en-US" dirty="0"/>
              <a:t>Haskell (and Prolog) use recursion for iteration – sometimes it’s just easier (if not faster) to see how algorithms work – </a:t>
            </a:r>
            <a:r>
              <a:rPr lang="en-US" altLang="en-US" dirty="0" err="1"/>
              <a:t>Mergesort</a:t>
            </a:r>
            <a:r>
              <a:rPr lang="en-US" altLang="en-US" dirty="0"/>
              <a:t> example</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altLang="en-US" dirty="0"/>
              <a:t>Significance of </a:t>
            </a:r>
            <a:r>
              <a:rPr lang="en-US" altLang="en-US" dirty="0" err="1"/>
              <a:t>impl</a:t>
            </a:r>
            <a:r>
              <a:rPr lang="en-US" altLang="en-US" dirty="0"/>
              <a:t>.: Bytecode vs. compilation vs. pure interpretation</a:t>
            </a:r>
          </a:p>
          <a:p>
            <a:pPr marL="0" indent="0">
              <a:buNone/>
            </a:pPr>
            <a:r>
              <a:rPr lang="en-US" altLang="en-US" dirty="0"/>
              <a:t>&lt;last few are advanced&gt;</a:t>
            </a:r>
          </a:p>
          <a:p>
            <a:pPr marL="0" indent="0">
              <a:buNone/>
            </a:pPr>
            <a:r>
              <a:rPr lang="en-US" altLang="en-US" dirty="0"/>
              <a:t>5. Many languages extensions of pre-existing (C -&gt; C++, obviously)</a:t>
            </a:r>
          </a:p>
          <a:p>
            <a:pPr marL="0" indent="0">
              <a:buNone/>
            </a:pPr>
            <a:r>
              <a:rPr lang="en-US" altLang="en-US" dirty="0"/>
              <a:t>6. Understanding language theory as related to translation/compilation important for making language </a:t>
            </a:r>
            <a:r>
              <a:rPr lang="en-US" altLang="en-US" i="1" dirty="0"/>
              <a:t>usable</a:t>
            </a:r>
            <a:endParaRPr lang="en-US" altLang="en-US" i="0" dirty="0"/>
          </a:p>
          <a:p>
            <a:pPr marL="0" indent="0">
              <a:buNone/>
            </a:pPr>
            <a:r>
              <a:rPr lang="en-US" altLang="en-US" i="0" dirty="0"/>
              <a:t>7. Languages are our tools, also ties in to the formal language theory so advances there may be fundamental (lot of this is done… completely?)</a:t>
            </a:r>
            <a:endParaRPr lang="en-US" altLang="en-US" i="1" dirty="0"/>
          </a:p>
        </p:txBody>
      </p:sp>
    </p:spTree>
    <p:extLst>
      <p:ext uri="{BB962C8B-B14F-4D97-AF65-F5344CB8AC3E}">
        <p14:creationId xmlns:p14="http://schemas.microsoft.com/office/powerpoint/2010/main" val="42063929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CFB1051-E3B8-482A-AFB6-79E50E55B86E}" type="slidenum">
              <a:rPr lang="en-US" altLang="en-US" smtClean="0"/>
              <a:pPr>
                <a:spcBef>
                  <a:spcPct val="0"/>
                </a:spcBef>
              </a:pPr>
              <a:t>40</a:t>
            </a:fld>
            <a:endParaRPr lang="en-US" altLang="en-US"/>
          </a:p>
        </p:txBody>
      </p:sp>
      <p:sp>
        <p:nvSpPr>
          <p:cNvPr id="122883" name="Rectangle 2"/>
          <p:cNvSpPr>
            <a:spLocks noGrp="1" noRot="1" noChangeAspect="1" noChangeArrowheads="1" noTextEdit="1"/>
          </p:cNvSpPr>
          <p:nvPr>
            <p:ph type="sldImg"/>
          </p:nvPr>
        </p:nvSpPr>
        <p:spPr>
          <a:xfrm>
            <a:off x="2312988" y="525463"/>
            <a:ext cx="4673600" cy="2628900"/>
          </a:xfrm>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 Also:</a:t>
            </a:r>
          </a:p>
          <a:p>
            <a:r>
              <a:rPr lang="en-US" altLang="en-US" dirty="0" err="1"/>
              <a:t>int</a:t>
            </a:r>
            <a:r>
              <a:rPr lang="en-US" altLang="en-US" dirty="0"/>
              <a:t> main()</a:t>
            </a:r>
          </a:p>
          <a:p>
            <a:r>
              <a:rPr lang="en-US" altLang="en-US" dirty="0"/>
              <a:t>{</a:t>
            </a:r>
          </a:p>
          <a:p>
            <a:r>
              <a:rPr lang="en-US" altLang="en-US" dirty="0"/>
              <a:t>    </a:t>
            </a:r>
            <a:r>
              <a:rPr lang="en-US" altLang="en-US" dirty="0" err="1"/>
              <a:t>int</a:t>
            </a:r>
            <a:r>
              <a:rPr lang="en-US" altLang="en-US" dirty="0"/>
              <a:t> </a:t>
            </a:r>
            <a:r>
              <a:rPr lang="en-US" altLang="en-US" dirty="0" err="1"/>
              <a:t>i</a:t>
            </a:r>
            <a:r>
              <a:rPr lang="en-US" altLang="en-US" dirty="0"/>
              <a:t>, j;</a:t>
            </a:r>
          </a:p>
          <a:p>
            <a:r>
              <a:rPr lang="en-US" altLang="en-US" dirty="0"/>
              <a:t>    </a:t>
            </a:r>
            <a:r>
              <a:rPr lang="en-US" altLang="en-US" dirty="0" err="1"/>
              <a:t>scanf</a:t>
            </a:r>
            <a:r>
              <a:rPr lang="en-US" altLang="en-US" dirty="0"/>
              <a:t>("%d %d", &amp;</a:t>
            </a:r>
            <a:r>
              <a:rPr lang="en-US" altLang="en-US" dirty="0" err="1"/>
              <a:t>i</a:t>
            </a:r>
            <a:r>
              <a:rPr lang="en-US" altLang="en-US" dirty="0"/>
              <a:t>, &amp;j);</a:t>
            </a:r>
          </a:p>
          <a:p>
            <a:r>
              <a:rPr lang="en-US" altLang="en-US" dirty="0"/>
              <a:t>    </a:t>
            </a:r>
            <a:r>
              <a:rPr lang="en-US" altLang="en-US" dirty="0" err="1"/>
              <a:t>printf</a:t>
            </a:r>
            <a:r>
              <a:rPr lang="en-US" altLang="en-US" dirty="0"/>
              <a:t>("%d\n", </a:t>
            </a:r>
            <a:r>
              <a:rPr lang="en-US" altLang="en-US" dirty="0" err="1"/>
              <a:t>gcd</a:t>
            </a:r>
            <a:r>
              <a:rPr lang="en-US" altLang="en-US" dirty="0"/>
              <a:t>(</a:t>
            </a:r>
            <a:r>
              <a:rPr lang="en-US" altLang="en-US" dirty="0" err="1"/>
              <a:t>i</a:t>
            </a:r>
            <a:r>
              <a:rPr lang="en-US" altLang="en-US" dirty="0"/>
              <a:t>, j));</a:t>
            </a:r>
          </a:p>
          <a:p>
            <a:r>
              <a:rPr lang="en-US" altLang="en-US" dirty="0"/>
              <a:t>}</a:t>
            </a:r>
          </a:p>
          <a:p>
            <a:r>
              <a:rPr lang="en-US" altLang="en-US" dirty="0"/>
              <a:t>Note that this is the difference version… not same as % version  ( </a:t>
            </a:r>
            <a:r>
              <a:rPr lang="en-US" altLang="en-US" dirty="0" err="1"/>
              <a:t>gcd</a:t>
            </a:r>
            <a:r>
              <a:rPr lang="en-US" altLang="en-US" dirty="0"/>
              <a:t> (10000000,1) )</a:t>
            </a:r>
          </a:p>
        </p:txBody>
      </p:sp>
    </p:spTree>
    <p:extLst>
      <p:ext uri="{BB962C8B-B14F-4D97-AF65-F5344CB8AC3E}">
        <p14:creationId xmlns:p14="http://schemas.microsoft.com/office/powerpoint/2010/main" val="3659281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B36F4E7-CB9C-44A2-AC33-BFCE57E2D52E}" type="slidenum">
              <a:rPr lang="en-US" altLang="en-US" smtClean="0"/>
              <a:pPr>
                <a:spcBef>
                  <a:spcPct val="0"/>
                </a:spcBef>
              </a:pPr>
              <a:t>41</a:t>
            </a:fld>
            <a:endParaRPr lang="en-US" altLang="en-US"/>
          </a:p>
        </p:txBody>
      </p:sp>
      <p:sp>
        <p:nvSpPr>
          <p:cNvPr id="125955" name="Rectangle 2"/>
          <p:cNvSpPr>
            <a:spLocks noGrp="1" noRot="1" noChangeAspect="1" noChangeArrowheads="1" noTextEdit="1"/>
          </p:cNvSpPr>
          <p:nvPr>
            <p:ph type="sldImg"/>
          </p:nvPr>
        </p:nvSpPr>
        <p:spPr>
          <a:xfrm>
            <a:off x="2312988" y="525463"/>
            <a:ext cx="4673600" cy="2628900"/>
          </a:xfrm>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Horn clause – disjunction</a:t>
            </a:r>
            <a:r>
              <a:rPr lang="en-US" altLang="en-US" baseline="0" dirty="0"/>
              <a:t> of literals, at most one positive</a:t>
            </a:r>
          </a:p>
          <a:p>
            <a:r>
              <a:rPr lang="en-US" altLang="en-US" dirty="0"/>
              <a:t>Write-once doesn’t mean can’t change (more later with back-tracking)</a:t>
            </a:r>
          </a:p>
        </p:txBody>
      </p:sp>
    </p:spTree>
    <p:extLst>
      <p:ext uri="{BB962C8B-B14F-4D97-AF65-F5344CB8AC3E}">
        <p14:creationId xmlns:p14="http://schemas.microsoft.com/office/powerpoint/2010/main" val="23954379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9D3851F-116E-4DFC-BCD7-27C47E2FBF24}" type="slidenum">
              <a:rPr lang="en-US" altLang="en-US" smtClean="0"/>
              <a:pPr>
                <a:spcBef>
                  <a:spcPct val="0"/>
                </a:spcBef>
              </a:pPr>
              <a:t>42</a:t>
            </a:fld>
            <a:endParaRPr lang="en-US" altLang="en-US"/>
          </a:p>
        </p:txBody>
      </p:sp>
      <p:sp>
        <p:nvSpPr>
          <p:cNvPr id="126979" name="Rectangle 2"/>
          <p:cNvSpPr>
            <a:spLocks noGrp="1" noRot="1" noChangeAspect="1" noChangeArrowheads="1" noTextEdit="1"/>
          </p:cNvSpPr>
          <p:nvPr>
            <p:ph type="sldImg"/>
          </p:nvPr>
        </p:nvSpPr>
        <p:spPr>
          <a:xfrm>
            <a:off x="2312988" y="525463"/>
            <a:ext cx="4673600" cy="2628900"/>
          </a:xfrm>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Note:</a:t>
            </a:r>
          </a:p>
          <a:p>
            <a:r>
              <a:rPr lang="en-US" altLang="en-US" dirty="0"/>
              <a:t>Way to interpret:</a:t>
            </a:r>
          </a:p>
          <a:p>
            <a:r>
              <a:rPr lang="en-US" altLang="en-US" dirty="0"/>
              <a:t>	if A==B, then </a:t>
            </a:r>
            <a:r>
              <a:rPr lang="en-US" altLang="en-US" dirty="0" err="1"/>
              <a:t>gcd</a:t>
            </a:r>
            <a:r>
              <a:rPr lang="en-US" altLang="en-US" dirty="0"/>
              <a:t> is A (or b…)</a:t>
            </a:r>
          </a:p>
          <a:p>
            <a:r>
              <a:rPr lang="en-US" altLang="en-US" dirty="0"/>
              <a:t>	if A&gt;B… </a:t>
            </a:r>
          </a:p>
          <a:p>
            <a:endParaRPr lang="en-US" altLang="en-US" dirty="0"/>
          </a:p>
          <a:p>
            <a:r>
              <a:rPr lang="en-US" altLang="en-US" dirty="0"/>
              <a:t>Note recursion here</a:t>
            </a:r>
          </a:p>
          <a:p>
            <a:r>
              <a:rPr lang="en-US" altLang="en-US" dirty="0"/>
              <a:t>No real control structure (just rules and guards). Can reorder the clauses however you want. </a:t>
            </a:r>
          </a:p>
          <a:p>
            <a:endParaRPr lang="en-US" altLang="en-US" dirty="0"/>
          </a:p>
          <a:p>
            <a:r>
              <a:rPr lang="en-US" altLang="en-US" dirty="0" err="1"/>
              <a:t>gcd</a:t>
            </a:r>
            <a:r>
              <a:rPr lang="en-US" altLang="en-US"/>
              <a:t>(20,5)</a:t>
            </a:r>
            <a:endParaRPr lang="en-US" altLang="en-US" dirty="0"/>
          </a:p>
        </p:txBody>
      </p:sp>
    </p:spTree>
    <p:extLst>
      <p:ext uri="{BB962C8B-B14F-4D97-AF65-F5344CB8AC3E}">
        <p14:creationId xmlns:p14="http://schemas.microsoft.com/office/powerpoint/2010/main" val="7737358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2BE49F4-8A86-417A-839D-4FA7018924AF}" type="slidenum">
              <a:rPr lang="en-US" altLang="en-US" smtClean="0"/>
              <a:pPr>
                <a:spcBef>
                  <a:spcPct val="0"/>
                </a:spcBef>
              </a:pPr>
              <a:t>43</a:t>
            </a:fld>
            <a:endParaRPr lang="en-US" altLang="en-US"/>
          </a:p>
        </p:txBody>
      </p:sp>
      <p:sp>
        <p:nvSpPr>
          <p:cNvPr id="123907" name="Rectangle 2"/>
          <p:cNvSpPr>
            <a:spLocks noGrp="1" noRot="1" noChangeAspect="1" noChangeArrowheads="1" noTextEdit="1"/>
          </p:cNvSpPr>
          <p:nvPr>
            <p:ph type="sldImg"/>
          </p:nvPr>
        </p:nvSpPr>
        <p:spPr>
          <a:xfrm>
            <a:off x="2312988" y="525463"/>
            <a:ext cx="4673600" cy="2628900"/>
          </a:xfrm>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Functional Languages eschew destructive assignment, can be considered a type of declarative language</a:t>
            </a:r>
          </a:p>
          <a:p>
            <a:pPr marL="171450" indent="-171450">
              <a:buFont typeface="Wingdings" panose="05000000000000000000" pitchFamily="2" charset="2"/>
              <a:buChar char="Ø"/>
            </a:pPr>
            <a:r>
              <a:rPr lang="en-US" altLang="en-US" dirty="0"/>
              <a:t>Avoid “state”</a:t>
            </a:r>
          </a:p>
          <a:p>
            <a:pPr marL="171450" indent="-171450">
              <a:buFont typeface="Wingdings" panose="05000000000000000000" pitchFamily="2" charset="2"/>
              <a:buChar char="Ø"/>
            </a:pPr>
            <a:r>
              <a:rPr lang="en-US" altLang="en-US" dirty="0"/>
              <a:t>Functions should be pure – have no side effects (the inputs/parameters ALONE should determine output)</a:t>
            </a:r>
          </a:p>
          <a:p>
            <a:pPr marL="171450" indent="-171450">
              <a:buFont typeface="Wingdings" panose="05000000000000000000" pitchFamily="2" charset="2"/>
              <a:buChar char="Ø"/>
            </a:pPr>
            <a:r>
              <a:rPr lang="en-US" altLang="en-US" dirty="0"/>
              <a:t>We’ll talk about this later, Haskell, but there are ways of dealing with this</a:t>
            </a:r>
          </a:p>
          <a:p>
            <a:pPr marL="171450" indent="-171450">
              <a:buFont typeface="Wingdings" panose="05000000000000000000" pitchFamily="2" charset="2"/>
              <a:buChar char="Ø"/>
            </a:pPr>
            <a:r>
              <a:rPr lang="en-US" altLang="en-US" dirty="0"/>
              <a:t>Composing functions (some of which are higher-order – map, e.g. takes a </a:t>
            </a:r>
            <a:r>
              <a:rPr lang="en-US" altLang="en-US" i="1" dirty="0"/>
              <a:t>function</a:t>
            </a:r>
            <a:r>
              <a:rPr lang="en-US" altLang="en-US" i="0" dirty="0"/>
              <a:t> and applies it to a list – replace a loop (complicated control structure) with a function call. Very clean.</a:t>
            </a:r>
            <a:endParaRPr lang="en-US" altLang="en-US" dirty="0"/>
          </a:p>
          <a:p>
            <a:r>
              <a:rPr lang="en-US" altLang="en-US" dirty="0"/>
              <a:t>Alonzo Church – </a:t>
            </a:r>
          </a:p>
          <a:p>
            <a:r>
              <a:rPr lang="en-US" altLang="en-US" dirty="0"/>
              <a:t>Lambda calculus useful for small functions (for sorting lists etc. in </a:t>
            </a:r>
            <a:r>
              <a:rPr lang="en-US" altLang="en-US" dirty="0" err="1"/>
              <a:t>c++</a:t>
            </a:r>
            <a:r>
              <a:rPr lang="en-US" altLang="en-US" dirty="0"/>
              <a:t>11, also anonymous functions, e.g.. </a:t>
            </a:r>
          </a:p>
          <a:p>
            <a:r>
              <a:rPr lang="en-US" altLang="en-US" dirty="0"/>
              <a:t>Useful for formal analysis of algorithms and computation in general. </a:t>
            </a:r>
          </a:p>
          <a:p>
            <a:r>
              <a:rPr lang="en-US" altLang="en-US" dirty="0"/>
              <a:t>L = </a:t>
            </a:r>
            <a:r>
              <a:rPr lang="en-US" altLang="en-US" dirty="0" err="1"/>
              <a:t>lamda</a:t>
            </a:r>
            <a:r>
              <a:rPr lang="en-US" altLang="en-US" dirty="0"/>
              <a:t>     Lx.Ly.x^3*y^2</a:t>
            </a:r>
          </a:p>
          <a:p>
            <a:r>
              <a:rPr lang="en-US" altLang="en-US" dirty="0"/>
              <a:t>lambda is the term for an anonymous (lambda (n)(*n </a:t>
            </a:r>
            <a:r>
              <a:rPr lang="en-US" altLang="en-US" dirty="0" err="1"/>
              <a:t>n</a:t>
            </a:r>
            <a:r>
              <a:rPr lang="en-US" altLang="en-US" dirty="0"/>
              <a:t> </a:t>
            </a:r>
            <a:r>
              <a:rPr lang="en-US" altLang="en-US" dirty="0" err="1"/>
              <a:t>n</a:t>
            </a:r>
            <a:r>
              <a:rPr lang="en-US" altLang="en-US" dirty="0"/>
              <a:t> )) http://homepage.cs.uiowa.edu/~slonnegr/plf/Book/Chapter5.pdf</a:t>
            </a:r>
          </a:p>
          <a:p>
            <a:r>
              <a:rPr lang="en-US" altLang="en-US" dirty="0"/>
              <a:t>Page 6 [h] for Haskell version.</a:t>
            </a:r>
          </a:p>
        </p:txBody>
      </p:sp>
    </p:spTree>
    <p:extLst>
      <p:ext uri="{BB962C8B-B14F-4D97-AF65-F5344CB8AC3E}">
        <p14:creationId xmlns:p14="http://schemas.microsoft.com/office/powerpoint/2010/main" val="28377367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40998EF-75F7-48F7-9728-3B024B401CE6}" type="slidenum">
              <a:rPr lang="en-US" altLang="en-US" smtClean="0"/>
              <a:pPr>
                <a:spcBef>
                  <a:spcPct val="0"/>
                </a:spcBef>
              </a:pPr>
              <a:t>44</a:t>
            </a:fld>
            <a:endParaRPr lang="en-US" altLang="en-US"/>
          </a:p>
        </p:txBody>
      </p:sp>
      <p:sp>
        <p:nvSpPr>
          <p:cNvPr id="124931" name="Rectangle 2"/>
          <p:cNvSpPr>
            <a:spLocks noGrp="1" noRot="1" noChangeAspect="1" noChangeArrowheads="1" noTextEdit="1"/>
          </p:cNvSpPr>
          <p:nvPr>
            <p:ph type="sldImg"/>
          </p:nvPr>
        </p:nvSpPr>
        <p:spPr>
          <a:xfrm>
            <a:off x="2312988" y="525463"/>
            <a:ext cx="4673600" cy="2628900"/>
          </a:xfrm>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72289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F5B6D94-37E7-45DE-B590-7729931AA706}" type="slidenum">
              <a:rPr lang="en-US" altLang="en-US" smtClean="0"/>
              <a:pPr>
                <a:spcBef>
                  <a:spcPct val="0"/>
                </a:spcBef>
              </a:pPr>
              <a:t>45</a:t>
            </a:fld>
            <a:endParaRPr lang="en-US" altLang="en-US"/>
          </a:p>
        </p:txBody>
      </p:sp>
      <p:sp>
        <p:nvSpPr>
          <p:cNvPr id="128003" name="Rectangle 2"/>
          <p:cNvSpPr>
            <a:spLocks noGrp="1" noRot="1" noChangeAspect="1" noChangeArrowheads="1" noTextEdit="1"/>
          </p:cNvSpPr>
          <p:nvPr>
            <p:ph type="sldImg"/>
          </p:nvPr>
        </p:nvSpPr>
        <p:spPr>
          <a:xfrm>
            <a:off x="2312988" y="525463"/>
            <a:ext cx="4673600" cy="2628900"/>
          </a:xfrm>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282772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4F8500F2-358E-4AD2-B400-635D3D6CA8CA}" type="slidenum">
              <a:rPr lang="en-US" altLang="en-US" smtClean="0"/>
              <a:pPr>
                <a:spcBef>
                  <a:spcPct val="0"/>
                </a:spcBef>
              </a:pPr>
              <a:t>46</a:t>
            </a:fld>
            <a:endParaRPr lang="en-US" altLang="en-US"/>
          </a:p>
        </p:txBody>
      </p:sp>
      <p:sp>
        <p:nvSpPr>
          <p:cNvPr id="129027" name="Rectangle 2"/>
          <p:cNvSpPr>
            <a:spLocks noGrp="1" noRot="1" noChangeAspect="1" noChangeArrowheads="1" noTextEdit="1"/>
          </p:cNvSpPr>
          <p:nvPr>
            <p:ph type="sldImg"/>
          </p:nvPr>
        </p:nvSpPr>
        <p:spPr>
          <a:xfrm>
            <a:off x="2312988" y="525463"/>
            <a:ext cx="4673600" cy="2628900"/>
          </a:xfrm>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Also see figure A.1 in [S], p.820.</a:t>
            </a:r>
          </a:p>
        </p:txBody>
      </p:sp>
    </p:spTree>
    <p:extLst>
      <p:ext uri="{BB962C8B-B14F-4D97-AF65-F5344CB8AC3E}">
        <p14:creationId xmlns:p14="http://schemas.microsoft.com/office/powerpoint/2010/main" val="28538851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C00D4712-7322-4F7F-99AA-506F2FD66D39}" type="slidenum">
              <a:rPr lang="en-US" altLang="en-US" smtClean="0"/>
              <a:pPr>
                <a:spcBef>
                  <a:spcPct val="0"/>
                </a:spcBef>
              </a:pPr>
              <a:t>47</a:t>
            </a:fld>
            <a:endParaRPr lang="en-US" altLang="en-US"/>
          </a:p>
        </p:txBody>
      </p:sp>
      <p:sp>
        <p:nvSpPr>
          <p:cNvPr id="130051" name="Rectangle 2"/>
          <p:cNvSpPr>
            <a:spLocks noGrp="1" noRot="1" noChangeAspect="1" noChangeArrowheads="1" noTextEdit="1"/>
          </p:cNvSpPr>
          <p:nvPr>
            <p:ph type="sldImg"/>
          </p:nvPr>
        </p:nvSpPr>
        <p:spPr>
          <a:xfrm>
            <a:off x="2312988" y="525463"/>
            <a:ext cx="4673600" cy="2628900"/>
          </a:xfrm>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569782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2A44575-F68C-4EB4-8EDA-588AC3147811}" type="slidenum">
              <a:rPr lang="en-US" altLang="en-US" smtClean="0"/>
              <a:pPr>
                <a:spcBef>
                  <a:spcPct val="0"/>
                </a:spcBef>
              </a:pPr>
              <a:t>48</a:t>
            </a:fld>
            <a:endParaRPr lang="en-US" altLang="en-US"/>
          </a:p>
        </p:txBody>
      </p:sp>
      <p:sp>
        <p:nvSpPr>
          <p:cNvPr id="131075" name="Rectangle 2"/>
          <p:cNvSpPr>
            <a:spLocks noGrp="1" noRot="1" noChangeAspect="1" noChangeArrowheads="1" noTextEdit="1"/>
          </p:cNvSpPr>
          <p:nvPr>
            <p:ph type="sldImg"/>
          </p:nvPr>
        </p:nvSpPr>
        <p:spPr>
          <a:xfrm>
            <a:off x="2312988" y="525463"/>
            <a:ext cx="4673600" cy="2628900"/>
          </a:xfrm>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http://alain.colmerauer.free.fr/, accessed 2010-08-17</a:t>
            </a:r>
          </a:p>
          <a:p>
            <a:r>
              <a:rPr lang="en-US" altLang="en-US" dirty="0"/>
              <a:t>http://en.wikipedia.org/wiki/John_Backus and http://www.nytimes.com/2007/03/20/business/20backus.html?_r=2&amp;hp&amp;oref=slogin accessed 2010-08017, accessed 2010-08-17</a:t>
            </a:r>
          </a:p>
          <a:p>
            <a:r>
              <a:rPr lang="en-US" altLang="en-US" dirty="0"/>
              <a:t>Backus was also involved with Fortran (head of team). </a:t>
            </a:r>
          </a:p>
        </p:txBody>
      </p:sp>
    </p:spTree>
    <p:extLst>
      <p:ext uri="{BB962C8B-B14F-4D97-AF65-F5344CB8AC3E}">
        <p14:creationId xmlns:p14="http://schemas.microsoft.com/office/powerpoint/2010/main" val="40863172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2B0B6ED-9B7D-45A6-A92F-65E2826E1DA0}" type="slidenum">
              <a:rPr lang="en-US" altLang="en-US" smtClean="0"/>
              <a:pPr>
                <a:spcBef>
                  <a:spcPct val="0"/>
                </a:spcBef>
              </a:pPr>
              <a:t>49</a:t>
            </a:fld>
            <a:endParaRPr lang="en-US" altLang="en-US"/>
          </a:p>
        </p:txBody>
      </p:sp>
      <p:sp>
        <p:nvSpPr>
          <p:cNvPr id="132099" name="Rectangle 2"/>
          <p:cNvSpPr>
            <a:spLocks noGrp="1" noRot="1" noChangeAspect="1" noChangeArrowheads="1" noTextEdit="1"/>
          </p:cNvSpPr>
          <p:nvPr>
            <p:ph type="sldImg"/>
          </p:nvPr>
        </p:nvSpPr>
        <p:spPr>
          <a:xfrm>
            <a:off x="2312988" y="525463"/>
            <a:ext cx="4673600" cy="2628900"/>
          </a:xfrm>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20877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E2D40E2-A86D-4EF6-9680-D387AB528405}" type="slidenum">
              <a:rPr lang="en-US" altLang="en-US" smtClean="0"/>
              <a:pPr>
                <a:spcBef>
                  <a:spcPct val="0"/>
                </a:spcBef>
              </a:pPr>
              <a:t>5</a:t>
            </a:fld>
            <a:endParaRPr lang="en-US" altLang="en-US"/>
          </a:p>
        </p:txBody>
      </p:sp>
      <p:sp>
        <p:nvSpPr>
          <p:cNvPr id="88067" name="Rectangle 2"/>
          <p:cNvSpPr>
            <a:spLocks noGrp="1" noRot="1" noChangeAspect="1" noChangeArrowheads="1" noTextEdit="1"/>
          </p:cNvSpPr>
          <p:nvPr>
            <p:ph type="sldImg"/>
          </p:nvPr>
        </p:nvSpPr>
        <p:spPr>
          <a:xfrm>
            <a:off x="2312988" y="525463"/>
            <a:ext cx="4673600" cy="2628900"/>
          </a:xfrm>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 Whorf hypothesis statement from </a:t>
            </a:r>
            <a:r>
              <a:rPr lang="en-US" altLang="en-US" sz="900" dirty="0"/>
              <a:t>http://www.mnsu.edu/emuseum/cultural/language/whorf.html, retrieved 2010-08-17</a:t>
            </a:r>
            <a:endParaRPr lang="en-US" altLang="en-US" sz="10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Modules, in the C sense, means respecting interfaces. </a:t>
            </a:r>
          </a:p>
          <a:p>
            <a:endParaRPr lang="en-US" altLang="en-US" dirty="0"/>
          </a:p>
          <a:p>
            <a:r>
              <a:rPr lang="en-US" altLang="en-US" dirty="0"/>
              <a:t>Ask if they know what an iterator is (show Java example) ?</a:t>
            </a:r>
          </a:p>
        </p:txBody>
      </p:sp>
    </p:spTree>
    <p:extLst>
      <p:ext uri="{BB962C8B-B14F-4D97-AF65-F5344CB8AC3E}">
        <p14:creationId xmlns:p14="http://schemas.microsoft.com/office/powerpoint/2010/main" val="5199515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8E44B7F-C569-4792-AFB3-4D9AF2C202C1}" type="slidenum">
              <a:rPr lang="en-US" altLang="en-US" smtClean="0"/>
              <a:pPr>
                <a:spcBef>
                  <a:spcPct val="0"/>
                </a:spcBef>
              </a:pPr>
              <a:t>50</a:t>
            </a:fld>
            <a:endParaRPr lang="en-US" altLang="en-US"/>
          </a:p>
        </p:txBody>
      </p:sp>
      <p:sp>
        <p:nvSpPr>
          <p:cNvPr id="133123" name="Rectangle 2"/>
          <p:cNvSpPr>
            <a:spLocks noGrp="1" noRot="1" noChangeAspect="1" noChangeArrowheads="1" noTextEdit="1"/>
          </p:cNvSpPr>
          <p:nvPr>
            <p:ph type="sldImg"/>
          </p:nvPr>
        </p:nvSpPr>
        <p:spPr>
          <a:xfrm>
            <a:off x="2312988" y="525463"/>
            <a:ext cx="4673600" cy="2628900"/>
          </a:xfrm>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825185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CE1A5B1-E84B-4E79-BB4B-CC601A6C84C7}" type="slidenum">
              <a:rPr lang="en-US" altLang="en-US" smtClean="0"/>
              <a:pPr>
                <a:spcBef>
                  <a:spcPct val="0"/>
                </a:spcBef>
              </a:pPr>
              <a:t>51</a:t>
            </a:fld>
            <a:endParaRPr lang="en-US" altLang="en-US"/>
          </a:p>
        </p:txBody>
      </p:sp>
      <p:sp>
        <p:nvSpPr>
          <p:cNvPr id="134147" name="Rectangle 2"/>
          <p:cNvSpPr>
            <a:spLocks noGrp="1" noRot="1" noChangeAspect="1" noChangeArrowheads="1" noTextEdit="1"/>
          </p:cNvSpPr>
          <p:nvPr>
            <p:ph type="sldImg"/>
          </p:nvPr>
        </p:nvSpPr>
        <p:spPr>
          <a:xfrm>
            <a:off x="2312988" y="525463"/>
            <a:ext cx="4673600" cy="2628900"/>
          </a:xfrm>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Source: http://www.tiobe.com/index.htm?tiobe_index accessed on 2007-08-23</a:t>
            </a:r>
          </a:p>
          <a:p>
            <a:endParaRPr lang="en-US" altLang="en-US" dirty="0"/>
          </a:p>
          <a:p>
            <a:r>
              <a:rPr lang="en-US" altLang="en-US" dirty="0"/>
              <a:t>Ruby, D</a:t>
            </a:r>
          </a:p>
          <a:p>
            <a:endParaRPr lang="en-US" altLang="en-US" dirty="0"/>
          </a:p>
        </p:txBody>
      </p:sp>
    </p:spTree>
    <p:extLst>
      <p:ext uri="{BB962C8B-B14F-4D97-AF65-F5344CB8AC3E}">
        <p14:creationId xmlns:p14="http://schemas.microsoft.com/office/powerpoint/2010/main" val="39992824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5A0C331-DBA8-4117-89D8-65694D4D7FD2}" type="slidenum">
              <a:rPr lang="en-US" altLang="en-US" smtClean="0"/>
              <a:pPr>
                <a:spcBef>
                  <a:spcPct val="0"/>
                </a:spcBef>
              </a:pPr>
              <a:t>52</a:t>
            </a:fld>
            <a:endParaRPr lang="en-US" altLang="en-US"/>
          </a:p>
        </p:txBody>
      </p:sp>
      <p:sp>
        <p:nvSpPr>
          <p:cNvPr id="135171" name="Rectangle 2"/>
          <p:cNvSpPr>
            <a:spLocks noGrp="1" noRot="1" noChangeAspect="1" noChangeArrowheads="1" noTextEdit="1"/>
          </p:cNvSpPr>
          <p:nvPr>
            <p:ph type="sldImg"/>
          </p:nvPr>
        </p:nvSpPr>
        <p:spPr>
          <a:xfrm>
            <a:off x="2312988" y="525463"/>
            <a:ext cx="4673600" cy="2628900"/>
          </a:xfrm>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Objective-C</a:t>
            </a:r>
          </a:p>
          <a:p>
            <a:r>
              <a:rPr lang="en-US" altLang="en-US" dirty="0"/>
              <a:t>MATLAB</a:t>
            </a:r>
          </a:p>
          <a:p>
            <a:endParaRPr lang="en-US" altLang="en-US" dirty="0"/>
          </a:p>
        </p:txBody>
      </p:sp>
    </p:spTree>
    <p:extLst>
      <p:ext uri="{BB962C8B-B14F-4D97-AF65-F5344CB8AC3E}">
        <p14:creationId xmlns:p14="http://schemas.microsoft.com/office/powerpoint/2010/main" val="25818480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3F5F63E-4B2E-4B0A-812F-4E19DEBA9313}" type="slidenum">
              <a:rPr lang="en-US" altLang="en-US" smtClean="0"/>
              <a:pPr>
                <a:spcBef>
                  <a:spcPct val="0"/>
                </a:spcBef>
              </a:pPr>
              <a:t>53</a:t>
            </a:fld>
            <a:endParaRPr lang="en-US" altLang="en-US"/>
          </a:p>
        </p:txBody>
      </p:sp>
      <p:sp>
        <p:nvSpPr>
          <p:cNvPr id="136195" name="Rectangle 2"/>
          <p:cNvSpPr>
            <a:spLocks noGrp="1" noRot="1" noChangeAspect="1" noChangeArrowheads="1" noTextEdit="1"/>
          </p:cNvSpPr>
          <p:nvPr>
            <p:ph type="sldImg"/>
          </p:nvPr>
        </p:nvSpPr>
        <p:spPr>
          <a:xfrm>
            <a:off x="2312988" y="525463"/>
            <a:ext cx="4673600" cy="2628900"/>
          </a:xfrm>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http://www.tiobe.com/index.php/content/paperinfo/tpci/index.html, accessed 2010-08-17.  Haskell is #36 (between Fortran and Logo), Prolog is #43, ML is #45, and Caml/F# is #47.</a:t>
            </a:r>
          </a:p>
        </p:txBody>
      </p:sp>
    </p:spTree>
    <p:extLst>
      <p:ext uri="{BB962C8B-B14F-4D97-AF65-F5344CB8AC3E}">
        <p14:creationId xmlns:p14="http://schemas.microsoft.com/office/powerpoint/2010/main" val="33305895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1A90A1A-1312-40FC-8931-52165DC57975}" type="slidenum">
              <a:rPr lang="en-US" altLang="en-US" smtClean="0"/>
              <a:pPr>
                <a:spcBef>
                  <a:spcPct val="0"/>
                </a:spcBef>
              </a:pPr>
              <a:t>54</a:t>
            </a:fld>
            <a:endParaRPr lang="en-US" altLang="en-US"/>
          </a:p>
        </p:txBody>
      </p:sp>
      <p:sp>
        <p:nvSpPr>
          <p:cNvPr id="137219" name="Rectangle 2"/>
          <p:cNvSpPr>
            <a:spLocks noGrp="1" noRot="1" noChangeAspect="1" noChangeArrowheads="1" noTextEdit="1"/>
          </p:cNvSpPr>
          <p:nvPr>
            <p:ph type="sldImg"/>
          </p:nvPr>
        </p:nvSpPr>
        <p:spPr>
          <a:xfrm>
            <a:off x="2312988" y="525463"/>
            <a:ext cx="4673600" cy="2628900"/>
          </a:xfrm>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http://www.tiobe.com/index.php/content/paperinfo/tpci/index.html, accessed 2010-08-11.  Haskell is #35, Prolog is #50,  Fortran is #24ML is #45, and Caml/F# is #47.  From the same site, accessed 2011-08-11: </a:t>
            </a:r>
            <a:r>
              <a:rPr lang="en-US" altLang="en-US" i="1"/>
              <a:t>Q: How come that Assembly is so popular nowadays?</a:t>
            </a:r>
            <a:r>
              <a:rPr lang="en-US" altLang="en-US"/>
              <a:t> A: It seems as if Assembly is new in the top 20. This is not the case. Through the years we had a lot of discussions with followers of the index whether Assembly should be part of the index or not. Until now we could convince them to leave Assembly out. However, recently we defined objective criteria to qualify for the index and Assembly appeared to meet these criteria. So we added Assembly at the end of 2010. Since no historical data is available, it seems as if it comes out of nowhere, whereas it was probably in the past at least as popular as it is now.</a:t>
            </a:r>
          </a:p>
          <a:p>
            <a:endParaRPr lang="en-US" altLang="en-US"/>
          </a:p>
        </p:txBody>
      </p:sp>
    </p:spTree>
    <p:extLst>
      <p:ext uri="{BB962C8B-B14F-4D97-AF65-F5344CB8AC3E}">
        <p14:creationId xmlns:p14="http://schemas.microsoft.com/office/powerpoint/2010/main" val="35178924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F68217F-E481-4270-8E3A-9F8CC6D69BF9}" type="slidenum">
              <a:rPr lang="en-US" altLang="en-US" smtClean="0"/>
              <a:pPr>
                <a:spcBef>
                  <a:spcPct val="0"/>
                </a:spcBef>
              </a:pPr>
              <a:t>55</a:t>
            </a:fld>
            <a:endParaRPr lang="en-US" altLang="en-US"/>
          </a:p>
        </p:txBody>
      </p:sp>
      <p:sp>
        <p:nvSpPr>
          <p:cNvPr id="138243" name="Rectangle 2"/>
          <p:cNvSpPr>
            <a:spLocks noGrp="1" noRot="1" noChangeAspect="1" noChangeArrowheads="1" noTextEdit="1"/>
          </p:cNvSpPr>
          <p:nvPr>
            <p:ph type="sldImg"/>
          </p:nvPr>
        </p:nvSpPr>
        <p:spPr>
          <a:xfrm>
            <a:off x="2312988" y="525463"/>
            <a:ext cx="4673600" cy="2628900"/>
          </a:xfrm>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http://www.tiobe.com/index.php/content/paperinfo/tpci/index.html, accessed 2012-08-23.  Haskell is #34 (was #35 in August 2011), Prolog is #31 (was #50 in August 2011),  Fortran is #26.  ML is #45, and </a:t>
            </a:r>
            <a:r>
              <a:rPr lang="en-US" altLang="en-US" dirty="0" err="1"/>
              <a:t>Caml</a:t>
            </a:r>
            <a:r>
              <a:rPr lang="en-US" altLang="en-US" dirty="0"/>
              <a:t>/F# is #47.  </a:t>
            </a:r>
          </a:p>
          <a:p>
            <a:endParaRPr lang="en-US" altLang="en-US" dirty="0"/>
          </a:p>
          <a:p>
            <a:r>
              <a:rPr lang="en-US" altLang="en-US" dirty="0"/>
              <a:t>MATLAB is back</a:t>
            </a:r>
          </a:p>
        </p:txBody>
      </p:sp>
    </p:spTree>
    <p:extLst>
      <p:ext uri="{BB962C8B-B14F-4D97-AF65-F5344CB8AC3E}">
        <p14:creationId xmlns:p14="http://schemas.microsoft.com/office/powerpoint/2010/main" val="36768638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xfrm>
            <a:off x="2312988" y="525463"/>
            <a:ext cx="4673600" cy="2628900"/>
          </a:xfrm>
          <a:ln/>
        </p:spPr>
      </p:sp>
      <p:sp>
        <p:nvSpPr>
          <p:cNvPr id="139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Accessed 2013-08-20. Haskell is #34 (was #34 in August 2012), Prolog is #36 (was #31 in August 2012),  Fortran is #31, and ML is #40. </a:t>
            </a:r>
          </a:p>
          <a:p>
            <a:endParaRPr lang="en-US" altLang="en-US"/>
          </a:p>
        </p:txBody>
      </p:sp>
      <p:sp>
        <p:nvSpPr>
          <p:cNvPr id="139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024D3F0-9063-4C1B-BE0C-A28677408C0B}" type="slidenum">
              <a:rPr lang="en-US" altLang="en-US" smtClean="0"/>
              <a:pPr>
                <a:spcBef>
                  <a:spcPct val="0"/>
                </a:spcBef>
              </a:pPr>
              <a:t>56</a:t>
            </a:fld>
            <a:endParaRPr lang="en-US" altLang="en-US"/>
          </a:p>
        </p:txBody>
      </p:sp>
    </p:spTree>
    <p:extLst>
      <p:ext uri="{BB962C8B-B14F-4D97-AF65-F5344CB8AC3E}">
        <p14:creationId xmlns:p14="http://schemas.microsoft.com/office/powerpoint/2010/main" val="36134807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xfrm>
            <a:off x="2312988" y="525463"/>
            <a:ext cx="4673600" cy="2628900"/>
          </a:xfrm>
          <a:ln/>
        </p:spPr>
      </p:sp>
      <p:sp>
        <p:nvSpPr>
          <p:cNvPr id="14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Accessed 2014-08-21. Haskell is #40 (was #34 in August 2013 and 2012), Prolog is #46 (was #36 in August 2013, #31 in August 2012),  Fortran is #34, and ML is #25. </a:t>
            </a:r>
          </a:p>
          <a:p>
            <a:endParaRPr lang="en-US" altLang="en-US"/>
          </a:p>
        </p:txBody>
      </p:sp>
      <p:sp>
        <p:nvSpPr>
          <p:cNvPr id="140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5B459C5-BFC1-4AE7-8B28-2237AA37CDF0}" type="slidenum">
              <a:rPr lang="en-US" altLang="en-US" smtClean="0"/>
              <a:pPr>
                <a:spcBef>
                  <a:spcPct val="0"/>
                </a:spcBef>
              </a:pPr>
              <a:t>57</a:t>
            </a:fld>
            <a:endParaRPr lang="en-US" altLang="en-US"/>
          </a:p>
        </p:txBody>
      </p:sp>
    </p:spTree>
    <p:extLst>
      <p:ext uri="{BB962C8B-B14F-4D97-AF65-F5344CB8AC3E}">
        <p14:creationId xmlns:p14="http://schemas.microsoft.com/office/powerpoint/2010/main" val="32972420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xfrm>
            <a:off x="2312988" y="525463"/>
            <a:ext cx="4673600" cy="2628900"/>
          </a:xfrm>
          <a:ln/>
        </p:spPr>
      </p:sp>
      <p:sp>
        <p:nvSpPr>
          <p:cNvPr id="141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Accessed 2014-08-18. Haskell is #41 (was #40 in August 2014, #34 in August 2013 and 2012), Prolog is #32 (was #46 in August 2014, #36 in August 2013, #31 in August 2012),  Fortran is #24 (was #34  in August 2014), and ML is #46. </a:t>
            </a:r>
          </a:p>
          <a:p>
            <a:endParaRPr lang="en-US" altLang="en-US" dirty="0"/>
          </a:p>
        </p:txBody>
      </p:sp>
      <p:sp>
        <p:nvSpPr>
          <p:cNvPr id="141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F6E5226-8003-429E-A243-DA1CCD91954A}" type="slidenum">
              <a:rPr lang="en-US" altLang="en-US" smtClean="0"/>
              <a:pPr>
                <a:spcBef>
                  <a:spcPct val="0"/>
                </a:spcBef>
              </a:pPr>
              <a:t>58</a:t>
            </a:fld>
            <a:endParaRPr lang="en-US" altLang="en-US"/>
          </a:p>
        </p:txBody>
      </p:sp>
    </p:spTree>
    <p:extLst>
      <p:ext uri="{BB962C8B-B14F-4D97-AF65-F5344CB8AC3E}">
        <p14:creationId xmlns:p14="http://schemas.microsoft.com/office/powerpoint/2010/main" val="25426740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xfrm>
            <a:off x="2312988" y="525463"/>
            <a:ext cx="4673600" cy="2628900"/>
          </a:xfrm>
          <a:ln/>
        </p:spPr>
      </p:sp>
      <p:sp>
        <p:nvSpPr>
          <p:cNvPr id="141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Accessed 2016-08-17. Haskell is #39 (was</a:t>
            </a:r>
            <a:r>
              <a:rPr lang="en-US" altLang="en-US" baseline="0" dirty="0"/>
              <a:t> #41 in August 2015,</a:t>
            </a:r>
            <a:r>
              <a:rPr lang="en-US" altLang="en-US" dirty="0"/>
              <a:t> #40 in August 2014, #34 in August 2013 and 2012), Prolog is #33 (was #32 in August 2015, #46 in August 2014, #36 in August 2013, #31 in August 2012),  Fortran is #28 (was #24 in August 2015, #34  in August 2014), and ML is in the 51-100 range (was #46 in August 2015). </a:t>
            </a:r>
          </a:p>
          <a:p>
            <a:endParaRPr lang="en-US" altLang="en-US" dirty="0"/>
          </a:p>
        </p:txBody>
      </p:sp>
      <p:sp>
        <p:nvSpPr>
          <p:cNvPr id="141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F6E5226-8003-429E-A243-DA1CCD91954A}" type="slidenum">
              <a:rPr lang="en-US" altLang="en-US" smtClean="0"/>
              <a:pPr>
                <a:spcBef>
                  <a:spcPct val="0"/>
                </a:spcBef>
              </a:pPr>
              <a:t>59</a:t>
            </a:fld>
            <a:endParaRPr lang="en-US" altLang="en-US"/>
          </a:p>
        </p:txBody>
      </p:sp>
    </p:spTree>
    <p:extLst>
      <p:ext uri="{BB962C8B-B14F-4D97-AF65-F5344CB8AC3E}">
        <p14:creationId xmlns:p14="http://schemas.microsoft.com/office/powerpoint/2010/main" val="303311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9C1B892-9150-4360-8F0C-5A5E209429C6}" type="slidenum">
              <a:rPr lang="en-US" altLang="en-US" smtClean="0"/>
              <a:pPr>
                <a:spcBef>
                  <a:spcPct val="0"/>
                </a:spcBef>
              </a:pPr>
              <a:t>6</a:t>
            </a:fld>
            <a:endParaRPr lang="en-US" altLang="en-US"/>
          </a:p>
        </p:txBody>
      </p:sp>
      <p:sp>
        <p:nvSpPr>
          <p:cNvPr id="84995" name="Rectangle 2"/>
          <p:cNvSpPr>
            <a:spLocks noGrp="1" noRot="1" noChangeAspect="1" noChangeArrowheads="1" noTextEdit="1"/>
          </p:cNvSpPr>
          <p:nvPr>
            <p:ph type="sldImg"/>
          </p:nvPr>
        </p:nvSpPr>
        <p:spPr>
          <a:xfrm>
            <a:off x="2312988" y="525463"/>
            <a:ext cx="4673600" cy="262890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Again, ignoring ignorance, you may find that certain problems may be easier in certain languages. You may (partially) reinvent the wheel if you don’t switch languages when appropriate.</a:t>
            </a:r>
          </a:p>
        </p:txBody>
      </p:sp>
    </p:spTree>
    <p:extLst>
      <p:ext uri="{BB962C8B-B14F-4D97-AF65-F5344CB8AC3E}">
        <p14:creationId xmlns:p14="http://schemas.microsoft.com/office/powerpoint/2010/main" val="26785824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xfrm>
            <a:off x="2312988" y="525463"/>
            <a:ext cx="4673600" cy="2628900"/>
          </a:xfrm>
          <a:ln/>
        </p:spPr>
      </p:sp>
      <p:sp>
        <p:nvSpPr>
          <p:cNvPr id="141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Accessed 2017-08-23. Haskell is</a:t>
            </a:r>
            <a:r>
              <a:rPr lang="en-US" altLang="en-US" baseline="0" dirty="0"/>
              <a:t> #47 </a:t>
            </a:r>
            <a:r>
              <a:rPr lang="en-US" altLang="en-US" dirty="0"/>
              <a:t>(was #39 in August 2016, </a:t>
            </a:r>
            <a:r>
              <a:rPr lang="en-US" altLang="en-US" baseline="0" dirty="0"/>
              <a:t>#41 in August 2015,</a:t>
            </a:r>
            <a:r>
              <a:rPr lang="en-US" altLang="en-US" dirty="0"/>
              <a:t> #40 in August 2014, #34 in August 2013 and 2012), Prolog is #30 (was #33 in August</a:t>
            </a:r>
            <a:r>
              <a:rPr lang="en-US" altLang="en-US" baseline="0" dirty="0"/>
              <a:t> 2016,</a:t>
            </a:r>
            <a:r>
              <a:rPr lang="en-US" altLang="en-US" dirty="0"/>
              <a:t> #32 in August 2015, #46 in August 2014, #36 in August 2013, #31 in August 2012),  Fortran is #35 (was #28</a:t>
            </a:r>
            <a:r>
              <a:rPr lang="en-US" altLang="en-US" baseline="0" dirty="0"/>
              <a:t> in August 2016,</a:t>
            </a:r>
            <a:r>
              <a:rPr lang="en-US" altLang="en-US" dirty="0"/>
              <a:t> #24 in August 2015, #34  in August 2014), and ML is in the 51-100 range (was in that range in August 2016, #46 in August 2015). </a:t>
            </a:r>
          </a:p>
          <a:p>
            <a:endParaRPr lang="en-US" altLang="en-US" dirty="0"/>
          </a:p>
        </p:txBody>
      </p:sp>
      <p:sp>
        <p:nvSpPr>
          <p:cNvPr id="141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F6E5226-8003-429E-A243-DA1CCD91954A}" type="slidenum">
              <a:rPr lang="en-US" altLang="en-US" smtClean="0"/>
              <a:pPr>
                <a:spcBef>
                  <a:spcPct val="0"/>
                </a:spcBef>
              </a:pPr>
              <a:t>60</a:t>
            </a:fld>
            <a:endParaRPr lang="en-US" altLang="en-US"/>
          </a:p>
        </p:txBody>
      </p:sp>
    </p:spTree>
    <p:extLst>
      <p:ext uri="{BB962C8B-B14F-4D97-AF65-F5344CB8AC3E}">
        <p14:creationId xmlns:p14="http://schemas.microsoft.com/office/powerpoint/2010/main" val="14984723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xfrm>
            <a:off x="2312988" y="525463"/>
            <a:ext cx="4673600" cy="2628900"/>
          </a:xfrm>
          <a:ln/>
        </p:spPr>
      </p:sp>
      <p:sp>
        <p:nvSpPr>
          <p:cNvPr id="142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PYPL is a competing (with respect to </a:t>
            </a:r>
            <a:r>
              <a:rPr lang="en-US" altLang="en-US" dirty="0" err="1"/>
              <a:t>Tiobe</a:t>
            </a:r>
            <a:r>
              <a:rPr lang="en-US" altLang="en-US" dirty="0"/>
              <a:t>)PL popularity index. This chart and the commentary below were downloaded on 2013-08-15 from https://sites.google.com/site/pydatalog/pypl/PyPL-PopularitY-of-Programming-Language. </a:t>
            </a:r>
          </a:p>
          <a:p>
            <a:r>
              <a:rPr lang="en-US" altLang="en-US" dirty="0" err="1"/>
              <a:t>Tiobe</a:t>
            </a:r>
            <a:r>
              <a:rPr lang="en-US" altLang="en-US" dirty="0"/>
              <a:t> is based on #engineers, courses, </a:t>
            </a:r>
            <a:r>
              <a:rPr lang="en-US" altLang="en-US" dirty="0" err="1"/>
              <a:t>thirdparty</a:t>
            </a:r>
            <a:r>
              <a:rPr lang="en-US" altLang="en-US" dirty="0"/>
              <a:t> vendors ( sarroutbi-fsw.blogspot.com (15/24/8)</a:t>
            </a:r>
          </a:p>
          <a:p>
            <a:r>
              <a:rPr lang="en-US" altLang="en-US" dirty="0"/>
              <a:t>The PYPL </a:t>
            </a:r>
            <a:r>
              <a:rPr lang="en-US" altLang="en-US" dirty="0" err="1"/>
              <a:t>PopularitY</a:t>
            </a:r>
            <a:r>
              <a:rPr lang="en-US" altLang="en-US" dirty="0"/>
              <a:t> of Programming Language index  is created by analyzing how often language tutorials are searched on Google : the more a specific language tutorial is searched, the more popular the language is assumed to be. It is a </a:t>
            </a:r>
            <a:r>
              <a:rPr lang="en-US" altLang="en-US" dirty="0">
                <a:hlinkClick r:id="rId3"/>
              </a:rPr>
              <a:t>leading indicator</a:t>
            </a:r>
            <a:r>
              <a:rPr lang="en-US" altLang="en-US" dirty="0"/>
              <a:t>.  The raw data comes from </a:t>
            </a:r>
            <a:r>
              <a:rPr lang="en-US" altLang="en-US" dirty="0">
                <a:hlinkClick r:id="rId4"/>
              </a:rPr>
              <a:t>Google Trends</a:t>
            </a:r>
            <a:r>
              <a:rPr lang="en-US" altLang="en-US" dirty="0"/>
              <a:t>, so that anyone can verify it, or make the analysis for his own country.  </a:t>
            </a:r>
          </a:p>
        </p:txBody>
      </p:sp>
      <p:sp>
        <p:nvSpPr>
          <p:cNvPr id="142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BF059D1-B0C3-450F-9D80-E8160B87ECB7}" type="slidenum">
              <a:rPr lang="en-US" altLang="en-US" smtClean="0"/>
              <a:pPr>
                <a:spcBef>
                  <a:spcPct val="0"/>
                </a:spcBef>
              </a:pPr>
              <a:t>61</a:t>
            </a:fld>
            <a:endParaRPr lang="en-US" altLang="en-US"/>
          </a:p>
        </p:txBody>
      </p:sp>
    </p:spTree>
    <p:extLst>
      <p:ext uri="{BB962C8B-B14F-4D97-AF65-F5344CB8AC3E}">
        <p14:creationId xmlns:p14="http://schemas.microsoft.com/office/powerpoint/2010/main" val="2253298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xfrm>
            <a:off x="2312988" y="525463"/>
            <a:ext cx="4673600" cy="2628900"/>
          </a:xfrm>
          <a:ln/>
        </p:spPr>
      </p:sp>
      <p:sp>
        <p:nvSpPr>
          <p:cNvPr id="143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PYPL is a competing (with respect to Tiobe) PL popularity index. This chart and the commentary below were downloaded on 2014-08-19 from https://sites.google.com/site/pydatalog/pypl/PyPL-PopularitY-of-Programming-Language. </a:t>
            </a:r>
          </a:p>
          <a:p>
            <a:r>
              <a:rPr lang="en-US" altLang="en-US"/>
              <a:t>The PYPL PopularitY of Programming Language index  is created by analyzing how often language tutorials are searched on Google : the more a specific language tutorial is searched, the more popular the language is assumed to be. It is a </a:t>
            </a:r>
            <a:r>
              <a:rPr lang="en-US" altLang="en-US">
                <a:hlinkClick r:id="rId3"/>
              </a:rPr>
              <a:t>leading indicator</a:t>
            </a:r>
            <a:r>
              <a:rPr lang="en-US" altLang="en-US"/>
              <a:t>.  The raw data comes from </a:t>
            </a:r>
            <a:r>
              <a:rPr lang="en-US" altLang="en-US">
                <a:hlinkClick r:id="rId4"/>
              </a:rPr>
              <a:t>Google Trends</a:t>
            </a:r>
            <a:r>
              <a:rPr lang="en-US" altLang="en-US"/>
              <a:t>, so that anyone can verify it, or make the analysis for his own country.  </a:t>
            </a:r>
          </a:p>
        </p:txBody>
      </p:sp>
      <p:sp>
        <p:nvSpPr>
          <p:cNvPr id="143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8D6FEDE-9C69-4450-8F40-6B92E76CDD15}" type="slidenum">
              <a:rPr lang="en-US" altLang="en-US" smtClean="0"/>
              <a:pPr>
                <a:spcBef>
                  <a:spcPct val="0"/>
                </a:spcBef>
              </a:pPr>
              <a:t>62</a:t>
            </a:fld>
            <a:endParaRPr lang="en-US" altLang="en-US"/>
          </a:p>
        </p:txBody>
      </p:sp>
    </p:spTree>
    <p:extLst>
      <p:ext uri="{BB962C8B-B14F-4D97-AF65-F5344CB8AC3E}">
        <p14:creationId xmlns:p14="http://schemas.microsoft.com/office/powerpoint/2010/main" val="10551900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a:xfrm>
            <a:off x="2312988" y="525463"/>
            <a:ext cx="4673600" cy="2628900"/>
          </a:xfrm>
          <a:ln/>
        </p:spPr>
      </p:sp>
      <p:sp>
        <p:nvSpPr>
          <p:cNvPr id="144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PYPL is a competing (with respect to </a:t>
            </a:r>
            <a:r>
              <a:rPr lang="en-US" altLang="en-US" dirty="0" err="1"/>
              <a:t>Tiobe</a:t>
            </a:r>
            <a:r>
              <a:rPr lang="en-US" altLang="en-US" dirty="0"/>
              <a:t>) PL popularity index. This chart and the commentary below were downloaded on 2015-08-18 from http://pypl.github.io/PYPL.html.   The site includes a custom search engine to construct charts and graphs for specific languages and geographic regions.  The PYPL </a:t>
            </a:r>
            <a:r>
              <a:rPr lang="en-US" altLang="en-US" dirty="0" err="1"/>
              <a:t>PopularitY</a:t>
            </a:r>
            <a:r>
              <a:rPr lang="en-US" altLang="en-US" dirty="0"/>
              <a:t> of Programming Language index  is created by analyzing how often language tutorials are searched on Google : the more a specific language tutorial is searched, the more popular the language is assumed to be. It is a </a:t>
            </a:r>
            <a:r>
              <a:rPr lang="en-US" altLang="en-US" dirty="0">
                <a:hlinkClick r:id="rId3"/>
              </a:rPr>
              <a:t>leading indicator</a:t>
            </a:r>
            <a:r>
              <a:rPr lang="en-US" altLang="en-US" dirty="0"/>
              <a:t>.  The raw data comes from </a:t>
            </a:r>
            <a:r>
              <a:rPr lang="en-US" altLang="en-US" dirty="0">
                <a:hlinkClick r:id="rId4"/>
              </a:rPr>
              <a:t>Google Trends</a:t>
            </a:r>
            <a:r>
              <a:rPr lang="en-US" altLang="en-US" dirty="0"/>
              <a:t>, so that anyone can verify it, or make the analysis for his own country.  </a:t>
            </a:r>
          </a:p>
        </p:txBody>
      </p:sp>
      <p:sp>
        <p:nvSpPr>
          <p:cNvPr id="144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6B0B3DE-4B32-4ED0-8366-1DBDB77CDE2E}" type="slidenum">
              <a:rPr lang="en-US" altLang="en-US" smtClean="0"/>
              <a:pPr>
                <a:spcBef>
                  <a:spcPct val="0"/>
                </a:spcBef>
              </a:pPr>
              <a:t>63</a:t>
            </a:fld>
            <a:endParaRPr lang="en-US" altLang="en-US"/>
          </a:p>
        </p:txBody>
      </p:sp>
    </p:spTree>
    <p:extLst>
      <p:ext uri="{BB962C8B-B14F-4D97-AF65-F5344CB8AC3E}">
        <p14:creationId xmlns:p14="http://schemas.microsoft.com/office/powerpoint/2010/main" val="25030896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a:xfrm>
            <a:off x="2312988" y="525463"/>
            <a:ext cx="4673600" cy="2628900"/>
          </a:xfrm>
          <a:ln/>
        </p:spPr>
      </p:sp>
      <p:sp>
        <p:nvSpPr>
          <p:cNvPr id="144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PYPL is a competing (with respect to </a:t>
            </a:r>
            <a:r>
              <a:rPr lang="en-US" altLang="en-US" dirty="0" err="1"/>
              <a:t>Tiobe</a:t>
            </a:r>
            <a:r>
              <a:rPr lang="en-US" altLang="en-US" dirty="0"/>
              <a:t>) PL popularity index. This chart and the commentary below were downloaded on 2017-08-23 from http://pypl.github.io/PYPL.html.   The site includes a custom search engine to construct charts and graphs for specific languages and geographic regions.  The PYPL </a:t>
            </a:r>
            <a:r>
              <a:rPr lang="en-US" altLang="en-US" dirty="0" err="1"/>
              <a:t>PopularitY</a:t>
            </a:r>
            <a:r>
              <a:rPr lang="en-US" altLang="en-US" dirty="0"/>
              <a:t> of Programming Language index  is created by analyzing how often language tutorials are searched on Google : the more a specific language tutorial is searched, the more popular the language is assumed to be. It is a </a:t>
            </a:r>
            <a:r>
              <a:rPr lang="en-US" altLang="en-US" dirty="0">
                <a:hlinkClick r:id="rId3"/>
              </a:rPr>
              <a:t>leading indicator</a:t>
            </a:r>
            <a:r>
              <a:rPr lang="en-US" altLang="en-US" dirty="0"/>
              <a:t>.  The raw data comes from </a:t>
            </a:r>
            <a:r>
              <a:rPr lang="en-US" altLang="en-US" dirty="0">
                <a:hlinkClick r:id="rId4"/>
              </a:rPr>
              <a:t>Google Trends</a:t>
            </a:r>
            <a:r>
              <a:rPr lang="en-US" altLang="en-US" dirty="0"/>
              <a:t>, so that anyone can verify it, or make the analysis for his own country.  </a:t>
            </a:r>
          </a:p>
        </p:txBody>
      </p:sp>
      <p:sp>
        <p:nvSpPr>
          <p:cNvPr id="144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6B0B3DE-4B32-4ED0-8366-1DBDB77CDE2E}" type="slidenum">
              <a:rPr lang="en-US" altLang="en-US" smtClean="0"/>
              <a:pPr>
                <a:spcBef>
                  <a:spcPct val="0"/>
                </a:spcBef>
              </a:pPr>
              <a:t>64</a:t>
            </a:fld>
            <a:endParaRPr lang="en-US" altLang="en-US"/>
          </a:p>
        </p:txBody>
      </p:sp>
    </p:spTree>
    <p:extLst>
      <p:ext uri="{BB962C8B-B14F-4D97-AF65-F5344CB8AC3E}">
        <p14:creationId xmlns:p14="http://schemas.microsoft.com/office/powerpoint/2010/main" val="40516929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a:xfrm>
            <a:off x="2312988" y="525463"/>
            <a:ext cx="4673600" cy="2628900"/>
          </a:xfrm>
          <a:ln/>
        </p:spPr>
      </p:sp>
      <p:sp>
        <p:nvSpPr>
          <p:cNvPr id="145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PYPL is a competing (with respect to Tiobe) PL popularity index. This chart and the commentary below were downloaded on 2014-08-19 from https://sites.google.com/site/pydatalog/pypl/PyPL-PopularitY-of-Programming-Language. </a:t>
            </a:r>
          </a:p>
          <a:p>
            <a:r>
              <a:rPr lang="en-US" altLang="en-US"/>
              <a:t>The PYPL PopularitY of Programming Language index  is created by analyzing how often language tutorials are searched on Google : the more a specific language tutorial is searched, the more popular the language is assumed to be. It is a </a:t>
            </a:r>
            <a:r>
              <a:rPr lang="en-US" altLang="en-US">
                <a:hlinkClick r:id="rId3"/>
              </a:rPr>
              <a:t>leading indicator</a:t>
            </a:r>
            <a:r>
              <a:rPr lang="en-US" altLang="en-US"/>
              <a:t>.  The raw data comes from </a:t>
            </a:r>
            <a:r>
              <a:rPr lang="en-US" altLang="en-US">
                <a:hlinkClick r:id="rId4"/>
              </a:rPr>
              <a:t>Google Trends</a:t>
            </a:r>
            <a:r>
              <a:rPr lang="en-US" altLang="en-US"/>
              <a:t>, so that anyone can verify it, or make the analysis for his own country.  </a:t>
            </a:r>
          </a:p>
        </p:txBody>
      </p:sp>
      <p:sp>
        <p:nvSpPr>
          <p:cNvPr id="145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91BEFDC-D387-4BB5-A6BA-209D0F1370C2}" type="slidenum">
              <a:rPr lang="en-US" altLang="en-US" smtClean="0"/>
              <a:pPr>
                <a:spcBef>
                  <a:spcPct val="0"/>
                </a:spcBef>
              </a:pPr>
              <a:t>65</a:t>
            </a:fld>
            <a:endParaRPr lang="en-US" altLang="en-US"/>
          </a:p>
        </p:txBody>
      </p:sp>
    </p:spTree>
    <p:extLst>
      <p:ext uri="{BB962C8B-B14F-4D97-AF65-F5344CB8AC3E}">
        <p14:creationId xmlns:p14="http://schemas.microsoft.com/office/powerpoint/2010/main" val="2132707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a:xfrm>
            <a:off x="2312988" y="525463"/>
            <a:ext cx="4673600" cy="2628900"/>
          </a:xfrm>
          <a:ln/>
        </p:spPr>
      </p:sp>
      <p:sp>
        <p:nvSpPr>
          <p:cNvPr id="146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PYPL is a competing (with respect to </a:t>
            </a:r>
            <a:r>
              <a:rPr lang="en-US" altLang="en-US" dirty="0" err="1"/>
              <a:t>Tiobe</a:t>
            </a:r>
            <a:r>
              <a:rPr lang="en-US" altLang="en-US" dirty="0"/>
              <a:t>) PL popularity index. This chart and the commentary below were downloaded on 2015-08-18 from http://pypl.github.io/PYPL.html.   The site includes a custom search engine to construct charts and graphs for specific languages and geographic regions.  The PYPL </a:t>
            </a:r>
            <a:r>
              <a:rPr lang="en-US" altLang="en-US" dirty="0" err="1"/>
              <a:t>PopularitY</a:t>
            </a:r>
            <a:r>
              <a:rPr lang="en-US" altLang="en-US" dirty="0"/>
              <a:t> of Programming Language index  is created by analyzing how often language tutorials are searched on Google : the more a specific language tutorial is searched, the more popular the language is assumed to be. It is a </a:t>
            </a:r>
            <a:r>
              <a:rPr lang="en-US" altLang="en-US" dirty="0">
                <a:hlinkClick r:id="rId3"/>
              </a:rPr>
              <a:t>leading indicator</a:t>
            </a:r>
            <a:r>
              <a:rPr lang="en-US" altLang="en-US" dirty="0"/>
              <a:t>.  The raw data comes from </a:t>
            </a:r>
            <a:r>
              <a:rPr lang="en-US" altLang="en-US" dirty="0">
                <a:hlinkClick r:id="rId4"/>
              </a:rPr>
              <a:t>Google Trends</a:t>
            </a:r>
            <a:r>
              <a:rPr lang="en-US" altLang="en-US" dirty="0"/>
              <a:t>, so that anyone can verify it, or make the analysis for his own country.</a:t>
            </a:r>
          </a:p>
        </p:txBody>
      </p:sp>
      <p:sp>
        <p:nvSpPr>
          <p:cNvPr id="146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47FAEC8-8CCE-480A-A75B-D1DB9491DCB8}" type="slidenum">
              <a:rPr lang="en-US" altLang="en-US" smtClean="0"/>
              <a:pPr>
                <a:spcBef>
                  <a:spcPct val="0"/>
                </a:spcBef>
              </a:pPr>
              <a:t>66</a:t>
            </a:fld>
            <a:endParaRPr lang="en-US" altLang="en-US"/>
          </a:p>
        </p:txBody>
      </p:sp>
    </p:spTree>
    <p:extLst>
      <p:ext uri="{BB962C8B-B14F-4D97-AF65-F5344CB8AC3E}">
        <p14:creationId xmlns:p14="http://schemas.microsoft.com/office/powerpoint/2010/main" val="23508662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a:xfrm>
            <a:off x="2312988" y="525463"/>
            <a:ext cx="4673600" cy="2628900"/>
          </a:xfrm>
          <a:ln/>
        </p:spPr>
      </p:sp>
      <p:sp>
        <p:nvSpPr>
          <p:cNvPr id="146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PYPL is a competing (with respect to </a:t>
            </a:r>
            <a:r>
              <a:rPr lang="en-US" altLang="en-US" dirty="0" err="1"/>
              <a:t>Tiobe</a:t>
            </a:r>
            <a:r>
              <a:rPr lang="en-US" altLang="en-US" dirty="0"/>
              <a:t>) PL popularity index. This chart and the commentary below were downloaded on 2016-08-17 from http://pypl.github.io/PYPL.html.   The site includes a custom search engine to construct charts and graphs for specific languages and geographic regions.  The PYPL </a:t>
            </a:r>
            <a:r>
              <a:rPr lang="en-US" altLang="en-US" dirty="0" err="1"/>
              <a:t>PopularitY</a:t>
            </a:r>
            <a:r>
              <a:rPr lang="en-US" altLang="en-US" dirty="0"/>
              <a:t> of Programming Language index  is created by analyzing how often language tutorials are searched on Google : the more a specific language tutorial is searched, the more popular the language is assumed to be. It is a </a:t>
            </a:r>
            <a:r>
              <a:rPr lang="en-US" altLang="en-US" dirty="0">
                <a:hlinkClick r:id="rId3"/>
              </a:rPr>
              <a:t>leading indicator</a:t>
            </a:r>
            <a:r>
              <a:rPr lang="en-US" altLang="en-US" dirty="0"/>
              <a:t>.  The raw data comes from </a:t>
            </a:r>
            <a:r>
              <a:rPr lang="en-US" altLang="en-US" dirty="0">
                <a:hlinkClick r:id="rId4"/>
              </a:rPr>
              <a:t>Google Trends</a:t>
            </a:r>
            <a:r>
              <a:rPr lang="en-US" altLang="en-US" dirty="0"/>
              <a:t>, so that anyone can verify it, or make the analysis for his own country. The table is covered by</a:t>
            </a:r>
            <a:r>
              <a:rPr lang="en-US" altLang="en-US" baseline="0" dirty="0"/>
              <a:t> the Creative Commons Attribution 3.0 </a:t>
            </a:r>
            <a:r>
              <a:rPr lang="en-US" altLang="en-US" baseline="0" dirty="0" err="1"/>
              <a:t>Unported</a:t>
            </a:r>
            <a:r>
              <a:rPr lang="en-US" altLang="en-US" baseline="0" dirty="0"/>
              <a:t> License (https://creativecommons.org/licenses/by/3.0/).</a:t>
            </a:r>
            <a:endParaRPr lang="en-US" altLang="en-US" dirty="0"/>
          </a:p>
        </p:txBody>
      </p:sp>
      <p:sp>
        <p:nvSpPr>
          <p:cNvPr id="146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47FAEC8-8CCE-480A-A75B-D1DB9491DCB8}" type="slidenum">
              <a:rPr lang="en-US" altLang="en-US" smtClean="0"/>
              <a:pPr>
                <a:spcBef>
                  <a:spcPct val="0"/>
                </a:spcBef>
              </a:pPr>
              <a:t>67</a:t>
            </a:fld>
            <a:endParaRPr lang="en-US" altLang="en-US"/>
          </a:p>
        </p:txBody>
      </p:sp>
    </p:spTree>
    <p:extLst>
      <p:ext uri="{BB962C8B-B14F-4D97-AF65-F5344CB8AC3E}">
        <p14:creationId xmlns:p14="http://schemas.microsoft.com/office/powerpoint/2010/main" val="13128110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a:xfrm>
            <a:off x="2312988" y="525463"/>
            <a:ext cx="4673600" cy="2628900"/>
          </a:xfrm>
          <a:ln/>
        </p:spPr>
      </p:sp>
      <p:sp>
        <p:nvSpPr>
          <p:cNvPr id="146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PYPL is a competing (with respect to </a:t>
            </a:r>
            <a:r>
              <a:rPr lang="en-US" altLang="en-US" dirty="0" err="1"/>
              <a:t>Tiobe</a:t>
            </a:r>
            <a:r>
              <a:rPr lang="en-US" altLang="en-US" dirty="0"/>
              <a:t>) PL popularity index. This chart and the commentary below were downloaded on 2017-08-23 from http://pypl.github.io/PYPL.html.   The site includes a custom search engine to construct charts and graphs for specific languages and geographic regions.  The PYPL </a:t>
            </a:r>
            <a:r>
              <a:rPr lang="en-US" altLang="en-US" dirty="0" err="1"/>
              <a:t>PopularitY</a:t>
            </a:r>
            <a:r>
              <a:rPr lang="en-US" altLang="en-US" dirty="0"/>
              <a:t> of Programming Language index  is created by analyzing how often language tutorials are searched on Google : the more a specific language tutorial is searched, the more popular the language is assumed to be. It is a </a:t>
            </a:r>
            <a:r>
              <a:rPr lang="en-US" altLang="en-US" dirty="0">
                <a:hlinkClick r:id="rId3"/>
              </a:rPr>
              <a:t>leading indicator</a:t>
            </a:r>
            <a:r>
              <a:rPr lang="en-US" altLang="en-US" dirty="0"/>
              <a:t>.  The raw data comes from </a:t>
            </a:r>
            <a:r>
              <a:rPr lang="en-US" altLang="en-US" dirty="0">
                <a:hlinkClick r:id="rId4"/>
              </a:rPr>
              <a:t>Google Trends</a:t>
            </a:r>
            <a:r>
              <a:rPr lang="en-US" altLang="en-US" dirty="0"/>
              <a:t>, so that anyone can verify it, or make the analysis for his own country. The table is covered by</a:t>
            </a:r>
            <a:r>
              <a:rPr lang="en-US" altLang="en-US" baseline="0" dirty="0"/>
              <a:t> the Creative Commons Attribution 3.0 </a:t>
            </a:r>
            <a:r>
              <a:rPr lang="en-US" altLang="en-US" baseline="0" dirty="0" err="1"/>
              <a:t>Unported</a:t>
            </a:r>
            <a:r>
              <a:rPr lang="en-US" altLang="en-US" baseline="0" dirty="0"/>
              <a:t> License (https://creativecommons.org/licenses/by/3.0/).</a:t>
            </a:r>
            <a:endParaRPr lang="en-US" altLang="en-US" dirty="0"/>
          </a:p>
        </p:txBody>
      </p:sp>
      <p:sp>
        <p:nvSpPr>
          <p:cNvPr id="146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47FAEC8-8CCE-480A-A75B-D1DB9491DCB8}" type="slidenum">
              <a:rPr lang="en-US" altLang="en-US" smtClean="0"/>
              <a:pPr>
                <a:spcBef>
                  <a:spcPct val="0"/>
                </a:spcBef>
              </a:pPr>
              <a:t>68</a:t>
            </a:fld>
            <a:endParaRPr lang="en-US" altLang="en-US"/>
          </a:p>
        </p:txBody>
      </p:sp>
    </p:spTree>
    <p:extLst>
      <p:ext uri="{BB962C8B-B14F-4D97-AF65-F5344CB8AC3E}">
        <p14:creationId xmlns:p14="http://schemas.microsoft.com/office/powerpoint/2010/main" val="25730276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AB45572-4534-4554-93D8-C653C1D1C020}" type="slidenum">
              <a:rPr lang="en-US" altLang="en-US" smtClean="0"/>
              <a:pPr>
                <a:spcBef>
                  <a:spcPct val="0"/>
                </a:spcBef>
              </a:pPr>
              <a:t>69</a:t>
            </a:fld>
            <a:endParaRPr lang="en-US" altLang="en-US"/>
          </a:p>
        </p:txBody>
      </p:sp>
      <p:sp>
        <p:nvSpPr>
          <p:cNvPr id="147459" name="Rectangle 2"/>
          <p:cNvSpPr>
            <a:spLocks noGrp="1" noRot="1" noChangeAspect="1" noChangeArrowheads="1" noTextEdit="1"/>
          </p:cNvSpPr>
          <p:nvPr>
            <p:ph type="sldImg"/>
          </p:nvPr>
        </p:nvSpPr>
        <p:spPr>
          <a:xfrm>
            <a:off x="2312988" y="525463"/>
            <a:ext cx="4673600" cy="2628900"/>
          </a:xfrm>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 end of 2004 drop for Java is due to a change in Google.  See http://www.tiobe.com/index.htm?tiobe_index, accessed on 2007-08-23.</a:t>
            </a:r>
          </a:p>
        </p:txBody>
      </p:sp>
    </p:spTree>
    <p:extLst>
      <p:ext uri="{BB962C8B-B14F-4D97-AF65-F5344CB8AC3E}">
        <p14:creationId xmlns:p14="http://schemas.microsoft.com/office/powerpoint/2010/main" val="3847000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33813DE-EEAA-4C17-876B-69F48BFBF97C}" type="slidenum">
              <a:rPr lang="en-US" altLang="en-US" smtClean="0"/>
              <a:pPr>
                <a:spcBef>
                  <a:spcPct val="0"/>
                </a:spcBef>
              </a:pPr>
              <a:t>7</a:t>
            </a:fld>
            <a:endParaRPr lang="en-US" altLang="en-US"/>
          </a:p>
        </p:txBody>
      </p:sp>
      <p:sp>
        <p:nvSpPr>
          <p:cNvPr id="87043" name="Rectangle 2"/>
          <p:cNvSpPr>
            <a:spLocks noGrp="1" noRot="1" noChangeAspect="1" noChangeArrowheads="1" noTextEdit="1"/>
          </p:cNvSpPr>
          <p:nvPr>
            <p:ph type="sldImg"/>
          </p:nvPr>
        </p:nvSpPr>
        <p:spPr>
          <a:xfrm>
            <a:off x="2312988" y="525463"/>
            <a:ext cx="4673600" cy="2628900"/>
          </a:xfrm>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Quick poll of </a:t>
            </a:r>
            <a:r>
              <a:rPr lang="en-US" altLang="en-US" dirty="0" err="1"/>
              <a:t>langages</a:t>
            </a:r>
            <a:r>
              <a:rPr lang="en-US" altLang="en-US" dirty="0"/>
              <a:t> Java, C, C++, C#, SQL, Prolog, MATLAB, Python,</a:t>
            </a:r>
          </a:p>
          <a:p>
            <a:r>
              <a:rPr lang="en-US" altLang="en-US" dirty="0"/>
              <a:t>How hard was the second (imperative language C++ after Java) </a:t>
            </a:r>
          </a:p>
          <a:p>
            <a:r>
              <a:rPr lang="en-US" altLang="en-US" dirty="0"/>
              <a:t>We will do a fair amount of recursion with PROLOG</a:t>
            </a:r>
            <a:r>
              <a:rPr lang="en-US" altLang="en-US" baseline="0" dirty="0"/>
              <a:t> that should prime you for Haskell (not closely related but you’re almost certainly more comfortable with iteration over recursion)</a:t>
            </a:r>
            <a:endParaRPr lang="en-US" altLang="en-US" dirty="0"/>
          </a:p>
        </p:txBody>
      </p:sp>
    </p:spTree>
    <p:extLst>
      <p:ext uri="{BB962C8B-B14F-4D97-AF65-F5344CB8AC3E}">
        <p14:creationId xmlns:p14="http://schemas.microsoft.com/office/powerpoint/2010/main" val="33644140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5463"/>
            <a:ext cx="4673600" cy="2628900"/>
          </a:xfrm>
        </p:spPr>
      </p:sp>
      <p:sp>
        <p:nvSpPr>
          <p:cNvPr id="3" name="Notes Placeholder 2"/>
          <p:cNvSpPr>
            <a:spLocks noGrp="1"/>
          </p:cNvSpPr>
          <p:nvPr>
            <p:ph type="body" idx="1"/>
          </p:nvPr>
        </p:nvSpPr>
        <p:spPr/>
        <p:txBody>
          <a:bodyPr/>
          <a:lstStyle/>
          <a:p>
            <a:r>
              <a:rPr lang="en-US" dirty="0"/>
              <a:t>http://pypl.github.io/IDE.html, accessed 2016-08-17.</a:t>
            </a:r>
          </a:p>
        </p:txBody>
      </p:sp>
      <p:sp>
        <p:nvSpPr>
          <p:cNvPr id="4" name="Slide Number Placeholder 3"/>
          <p:cNvSpPr>
            <a:spLocks noGrp="1"/>
          </p:cNvSpPr>
          <p:nvPr>
            <p:ph type="sldNum" sz="quarter" idx="10"/>
          </p:nvPr>
        </p:nvSpPr>
        <p:spPr/>
        <p:txBody>
          <a:bodyPr/>
          <a:lstStyle/>
          <a:p>
            <a:pPr>
              <a:defRPr/>
            </a:pPr>
            <a:fld id="{DEF37C36-BC3A-4453-A2F1-C041AC2AE899}" type="slidenum">
              <a:rPr lang="en-US" smtClean="0"/>
              <a:pPr>
                <a:defRPr/>
              </a:pPr>
              <a:t>70</a:t>
            </a:fld>
            <a:endParaRPr lang="en-US"/>
          </a:p>
        </p:txBody>
      </p:sp>
    </p:spTree>
    <p:extLst>
      <p:ext uri="{BB962C8B-B14F-4D97-AF65-F5344CB8AC3E}">
        <p14:creationId xmlns:p14="http://schemas.microsoft.com/office/powerpoint/2010/main" val="20155613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5463"/>
            <a:ext cx="4673600" cy="2628900"/>
          </a:xfrm>
        </p:spPr>
      </p:sp>
      <p:sp>
        <p:nvSpPr>
          <p:cNvPr id="3" name="Notes Placeholder 2"/>
          <p:cNvSpPr>
            <a:spLocks noGrp="1"/>
          </p:cNvSpPr>
          <p:nvPr>
            <p:ph type="body" idx="1"/>
          </p:nvPr>
        </p:nvSpPr>
        <p:spPr/>
        <p:txBody>
          <a:bodyPr/>
          <a:lstStyle/>
          <a:p>
            <a:r>
              <a:rPr lang="en-US" dirty="0"/>
              <a:t>http://pypl.github.io/IDE.html, accessed 2016-08-17.</a:t>
            </a:r>
          </a:p>
        </p:txBody>
      </p:sp>
      <p:sp>
        <p:nvSpPr>
          <p:cNvPr id="4" name="Slide Number Placeholder 3"/>
          <p:cNvSpPr>
            <a:spLocks noGrp="1"/>
          </p:cNvSpPr>
          <p:nvPr>
            <p:ph type="sldNum" sz="quarter" idx="10"/>
          </p:nvPr>
        </p:nvSpPr>
        <p:spPr/>
        <p:txBody>
          <a:bodyPr/>
          <a:lstStyle/>
          <a:p>
            <a:pPr>
              <a:defRPr/>
            </a:pPr>
            <a:fld id="{DEF37C36-BC3A-4453-A2F1-C041AC2AE899}" type="slidenum">
              <a:rPr lang="en-US" smtClean="0"/>
              <a:pPr>
                <a:defRPr/>
              </a:pPr>
              <a:t>71</a:t>
            </a:fld>
            <a:endParaRPr lang="en-US"/>
          </a:p>
        </p:txBody>
      </p:sp>
    </p:spTree>
    <p:extLst>
      <p:ext uri="{BB962C8B-B14F-4D97-AF65-F5344CB8AC3E}">
        <p14:creationId xmlns:p14="http://schemas.microsoft.com/office/powerpoint/2010/main" val="28190037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47931876-FDF3-48A0-9EE3-0E34F6970A47}" type="slidenum">
              <a:rPr lang="en-US" altLang="en-US" smtClean="0"/>
              <a:pPr>
                <a:spcBef>
                  <a:spcPct val="0"/>
                </a:spcBef>
              </a:pPr>
              <a:t>72</a:t>
            </a:fld>
            <a:endParaRPr lang="en-US" altLang="en-US"/>
          </a:p>
        </p:txBody>
      </p:sp>
      <p:sp>
        <p:nvSpPr>
          <p:cNvPr id="148483" name="Rectangle 2"/>
          <p:cNvSpPr>
            <a:spLocks noGrp="1" noRot="1" noChangeAspect="1" noChangeArrowheads="1" noTextEdit="1"/>
          </p:cNvSpPr>
          <p:nvPr>
            <p:ph type="sldImg"/>
          </p:nvPr>
        </p:nvSpPr>
        <p:spPr>
          <a:xfrm>
            <a:off x="2312988" y="525463"/>
            <a:ext cx="4673600" cy="2628900"/>
          </a:xfrm>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The end of 2004 drop for Java is due to a change in Google.  See http://www.tiobe.com/index.htm?tiobe_index, accessed on 2007-08-23.</a:t>
            </a:r>
          </a:p>
        </p:txBody>
      </p:sp>
    </p:spTree>
    <p:extLst>
      <p:ext uri="{BB962C8B-B14F-4D97-AF65-F5344CB8AC3E}">
        <p14:creationId xmlns:p14="http://schemas.microsoft.com/office/powerpoint/2010/main" val="17656406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213B248-EA7F-4E9B-96C1-548D260CA7FE}" type="slidenum">
              <a:rPr lang="en-US" altLang="en-US" smtClean="0"/>
              <a:pPr>
                <a:spcBef>
                  <a:spcPct val="0"/>
                </a:spcBef>
              </a:pPr>
              <a:t>73</a:t>
            </a:fld>
            <a:endParaRPr lang="en-US" altLang="en-US"/>
          </a:p>
        </p:txBody>
      </p:sp>
      <p:sp>
        <p:nvSpPr>
          <p:cNvPr id="149507" name="Rectangle 2"/>
          <p:cNvSpPr>
            <a:spLocks noGrp="1" noRot="1" noChangeAspect="1" noChangeArrowheads="1" noTextEdit="1"/>
          </p:cNvSpPr>
          <p:nvPr>
            <p:ph type="sldImg"/>
          </p:nvPr>
        </p:nvSpPr>
        <p:spPr>
          <a:xfrm>
            <a:off x="2312988" y="525463"/>
            <a:ext cx="4673600" cy="2628900"/>
          </a:xfrm>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http://www.tiobe.com/index.php/content/paperinfo/tpci/index.html, accessed 2010-08-17.  The end of 2004 drop for Java is due to a change in Google.  See http://www.tiobe.com/index.htm?tiobe_index, accessed on 2007-08-23.</a:t>
            </a:r>
          </a:p>
        </p:txBody>
      </p:sp>
    </p:spTree>
    <p:extLst>
      <p:ext uri="{BB962C8B-B14F-4D97-AF65-F5344CB8AC3E}">
        <p14:creationId xmlns:p14="http://schemas.microsoft.com/office/powerpoint/2010/main" val="7544811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E3CB8F3-6CC0-4718-8820-A0E2C43920FC}" type="slidenum">
              <a:rPr lang="en-US" altLang="en-US" smtClean="0"/>
              <a:pPr>
                <a:spcBef>
                  <a:spcPct val="0"/>
                </a:spcBef>
              </a:pPr>
              <a:t>74</a:t>
            </a:fld>
            <a:endParaRPr lang="en-US" altLang="en-US"/>
          </a:p>
        </p:txBody>
      </p:sp>
      <p:sp>
        <p:nvSpPr>
          <p:cNvPr id="150531" name="Rectangle 2"/>
          <p:cNvSpPr>
            <a:spLocks noGrp="1" noRot="1" noChangeAspect="1" noChangeArrowheads="1" noTextEdit="1"/>
          </p:cNvSpPr>
          <p:nvPr>
            <p:ph type="sldImg"/>
          </p:nvPr>
        </p:nvSpPr>
        <p:spPr>
          <a:xfrm>
            <a:off x="2312988" y="525463"/>
            <a:ext cx="4673600" cy="2628900"/>
          </a:xfrm>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http://www.tiobe.com/index.php/content/paperinfo/tpci/index.html, accessed 2010-08-11.  </a:t>
            </a:r>
            <a:r>
              <a:rPr lang="en-US" altLang="en-US" dirty="0"/>
              <a:t>The end of 2004 drop for Java is due to a change in Google.  See http://www.tiobe.com/index.htm?tiobe_index, accessed on 2007-08-23.</a:t>
            </a:r>
          </a:p>
          <a:p>
            <a:r>
              <a:rPr lang="en-US" altLang="en-US" dirty="0"/>
              <a:t>Static vs. Dynamic Typing will be explained in a later lecture.</a:t>
            </a:r>
          </a:p>
        </p:txBody>
      </p:sp>
    </p:spTree>
    <p:extLst>
      <p:ext uri="{BB962C8B-B14F-4D97-AF65-F5344CB8AC3E}">
        <p14:creationId xmlns:p14="http://schemas.microsoft.com/office/powerpoint/2010/main" val="39446603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76706B0-9E7D-40BE-AA30-DC23222F0F36}" type="slidenum">
              <a:rPr lang="en-US" altLang="en-US" smtClean="0"/>
              <a:pPr>
                <a:spcBef>
                  <a:spcPct val="0"/>
                </a:spcBef>
              </a:pPr>
              <a:t>75</a:t>
            </a:fld>
            <a:endParaRPr lang="en-US" altLang="en-US"/>
          </a:p>
        </p:txBody>
      </p:sp>
      <p:sp>
        <p:nvSpPr>
          <p:cNvPr id="151555" name="Rectangle 2"/>
          <p:cNvSpPr>
            <a:spLocks noGrp="1" noRot="1" noChangeAspect="1" noChangeArrowheads="1" noTextEdit="1"/>
          </p:cNvSpPr>
          <p:nvPr>
            <p:ph type="sldImg"/>
          </p:nvPr>
        </p:nvSpPr>
        <p:spPr>
          <a:xfrm>
            <a:off x="2312988" y="525463"/>
            <a:ext cx="4673600" cy="2628900"/>
          </a:xfrm>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http://www.tiobe.com/index.php/content/paperinfo/tpci/index.html, accessed 2010-08-23.  The end of 2004 drop for Java is due to a change in Google.  See http://www.tiobe.com/index.htm?tiobe_index, accessed on 2007-08-23.</a:t>
            </a:r>
          </a:p>
          <a:p>
            <a:r>
              <a:rPr lang="en-US" altLang="en-US"/>
              <a:t>Static vs. Dynamic Typing will be explained in a later lecture.</a:t>
            </a:r>
          </a:p>
        </p:txBody>
      </p:sp>
    </p:spTree>
    <p:extLst>
      <p:ext uri="{BB962C8B-B14F-4D97-AF65-F5344CB8AC3E}">
        <p14:creationId xmlns:p14="http://schemas.microsoft.com/office/powerpoint/2010/main" val="2448604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72B944E-586B-4D42-BCA3-1F3187F0C5C1}" type="slidenum">
              <a:rPr lang="en-US" altLang="en-US" smtClean="0"/>
              <a:pPr>
                <a:spcBef>
                  <a:spcPct val="0"/>
                </a:spcBef>
              </a:pPr>
              <a:t>76</a:t>
            </a:fld>
            <a:endParaRPr lang="en-US" altLang="en-US"/>
          </a:p>
        </p:txBody>
      </p:sp>
      <p:sp>
        <p:nvSpPr>
          <p:cNvPr id="152579" name="Rectangle 2"/>
          <p:cNvSpPr>
            <a:spLocks noGrp="1" noRot="1" noChangeAspect="1" noChangeArrowheads="1" noTextEdit="1"/>
          </p:cNvSpPr>
          <p:nvPr>
            <p:ph type="sldImg"/>
          </p:nvPr>
        </p:nvSpPr>
        <p:spPr>
          <a:xfrm>
            <a:off x="2312988" y="525463"/>
            <a:ext cx="4673600" cy="2628900"/>
          </a:xfrm>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http://www.tiobe.com/index.php/content/paperinfo/tpci/index.html, accessed 2012-08-23.  The end of 2004 drop for Java is due to a change in Google.  See http://www.tiobe.com/index.htm?tiobe_index, accessed on 2007-08-23.</a:t>
            </a:r>
          </a:p>
          <a:p>
            <a:r>
              <a:rPr lang="en-US" altLang="en-US"/>
              <a:t>Static vs. Dynamic Typing will be explained in a later lecture.</a:t>
            </a:r>
          </a:p>
        </p:txBody>
      </p:sp>
    </p:spTree>
    <p:extLst>
      <p:ext uri="{BB962C8B-B14F-4D97-AF65-F5344CB8AC3E}">
        <p14:creationId xmlns:p14="http://schemas.microsoft.com/office/powerpoint/2010/main" val="27382901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4398B341-C1D7-4B71-A2D6-926F6D35876E}" type="slidenum">
              <a:rPr lang="en-US" altLang="en-US" smtClean="0"/>
              <a:pPr>
                <a:spcBef>
                  <a:spcPct val="0"/>
                </a:spcBef>
              </a:pPr>
              <a:t>77</a:t>
            </a:fld>
            <a:endParaRPr lang="en-US" altLang="en-US"/>
          </a:p>
        </p:txBody>
      </p:sp>
      <p:sp>
        <p:nvSpPr>
          <p:cNvPr id="153603" name="Rectangle 2"/>
          <p:cNvSpPr>
            <a:spLocks noGrp="1" noRot="1" noChangeAspect="1" noChangeArrowheads="1" noTextEdit="1"/>
          </p:cNvSpPr>
          <p:nvPr>
            <p:ph type="sldImg"/>
          </p:nvPr>
        </p:nvSpPr>
        <p:spPr>
          <a:xfrm>
            <a:off x="2312988" y="525463"/>
            <a:ext cx="4673600" cy="2628900"/>
          </a:xfrm>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http://www.tiobe.com/index.php/content/paperinfo/tpci/index.html, accessed 2013-08-20.  The end of 2004 drop for Java is due to a change in Google.  See http://www.tiobe.com/index.htm?tiobe_index, accessed on 2007-08-23.</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Static vs. Dynamic Typing will be explained in a later lecture. Static typing</a:t>
            </a:r>
            <a:r>
              <a:rPr lang="en-US" altLang="en-US" baseline="0" dirty="0"/>
              <a:t> – type checking at compile time vs. dynamic typing – checking at runtime</a:t>
            </a:r>
            <a:endParaRPr lang="en-US" altLang="en-US" dirty="0"/>
          </a:p>
          <a:p>
            <a:endParaRPr lang="en-US" altLang="en-US" dirty="0"/>
          </a:p>
        </p:txBody>
      </p:sp>
    </p:spTree>
    <p:extLst>
      <p:ext uri="{BB962C8B-B14F-4D97-AF65-F5344CB8AC3E}">
        <p14:creationId xmlns:p14="http://schemas.microsoft.com/office/powerpoint/2010/main" val="5734946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6F55059-3FD4-4E61-8A4B-308163D72C08}" type="slidenum">
              <a:rPr lang="en-US" altLang="en-US" smtClean="0"/>
              <a:pPr>
                <a:spcBef>
                  <a:spcPct val="0"/>
                </a:spcBef>
              </a:pPr>
              <a:t>78</a:t>
            </a:fld>
            <a:endParaRPr lang="en-US" altLang="en-US"/>
          </a:p>
        </p:txBody>
      </p:sp>
      <p:sp>
        <p:nvSpPr>
          <p:cNvPr id="154627" name="Rectangle 2"/>
          <p:cNvSpPr>
            <a:spLocks noGrp="1" noRot="1" noChangeAspect="1" noChangeArrowheads="1" noTextEdit="1"/>
          </p:cNvSpPr>
          <p:nvPr>
            <p:ph type="sldImg"/>
          </p:nvPr>
        </p:nvSpPr>
        <p:spPr>
          <a:xfrm>
            <a:off x="2312988" y="525463"/>
            <a:ext cx="4673600" cy="2628900"/>
          </a:xfrm>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http://www.tiobe.com/index.php/content/paperinfo/tpci/index.html, accessed 2014-08-19.  The end of 2004 drop for Java is due to a change in Google.  See http://www.tiobe.com/index.htm?tiobe_index, accessed on 2007-08-23.  Apparently, </a:t>
            </a:r>
            <a:r>
              <a:rPr lang="en-US" altLang="en-US" dirty="0" err="1"/>
              <a:t>Tiobe</a:t>
            </a:r>
            <a:r>
              <a:rPr lang="en-US" altLang="en-US" dirty="0"/>
              <a:t> no longer provides “category” tables.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Static vs. Dynamic Typing will be explained in a later lecture. Static typing</a:t>
            </a:r>
            <a:r>
              <a:rPr lang="en-US" altLang="en-US" baseline="0" dirty="0"/>
              <a:t> – type checking at compile time vs. dynamic typing – checking at runtime</a:t>
            </a:r>
            <a:endParaRPr lang="en-US" altLang="en-US" dirty="0"/>
          </a:p>
          <a:p>
            <a:endParaRPr lang="en-US" altLang="en-US" dirty="0"/>
          </a:p>
        </p:txBody>
      </p:sp>
    </p:spTree>
    <p:extLst>
      <p:ext uri="{BB962C8B-B14F-4D97-AF65-F5344CB8AC3E}">
        <p14:creationId xmlns:p14="http://schemas.microsoft.com/office/powerpoint/2010/main" val="35926302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DBFBEED-18A9-4EB4-B824-C41C0F4FEA2A}" type="slidenum">
              <a:rPr lang="en-US" altLang="en-US" smtClean="0"/>
              <a:pPr>
                <a:spcBef>
                  <a:spcPct val="0"/>
                </a:spcBef>
              </a:pPr>
              <a:t>79</a:t>
            </a:fld>
            <a:endParaRPr lang="en-US" altLang="en-US"/>
          </a:p>
        </p:txBody>
      </p:sp>
      <p:sp>
        <p:nvSpPr>
          <p:cNvPr id="155651" name="Rectangle 2"/>
          <p:cNvSpPr>
            <a:spLocks noGrp="1" noRot="1" noChangeAspect="1" noChangeArrowheads="1" noTextEdit="1"/>
          </p:cNvSpPr>
          <p:nvPr>
            <p:ph type="sldImg"/>
          </p:nvPr>
        </p:nvSpPr>
        <p:spPr>
          <a:xfrm>
            <a:off x="2312988" y="525463"/>
            <a:ext cx="4673600" cy="2628900"/>
          </a:xfrm>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http://www.tiobe.com/index.php/content/paperinfo/tpci/index.html, accessed 2015-08-18.  The end of 2004 drop for Java is due to a change in Google.  See http://www.tiobe.com/index.htm?tiobe_index, accessed on 2007-08-23.  Apparently, </a:t>
            </a:r>
            <a:r>
              <a:rPr lang="en-US" altLang="en-US" dirty="0" err="1"/>
              <a:t>Tiobe</a:t>
            </a:r>
            <a:r>
              <a:rPr lang="en-US" altLang="en-US" dirty="0"/>
              <a:t> no longer provides “category” tables.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Static vs. Dynamic Typing will be explained in a later lecture. Static typing</a:t>
            </a:r>
            <a:r>
              <a:rPr lang="en-US" altLang="en-US" baseline="0" dirty="0"/>
              <a:t> – type checking at compile time vs. dynamic typing – checking at runtime</a:t>
            </a:r>
            <a:endParaRPr lang="en-US" altLang="en-US" dirty="0"/>
          </a:p>
          <a:p>
            <a:endParaRPr lang="en-US" altLang="en-US" dirty="0"/>
          </a:p>
        </p:txBody>
      </p:sp>
    </p:spTree>
    <p:extLst>
      <p:ext uri="{BB962C8B-B14F-4D97-AF65-F5344CB8AC3E}">
        <p14:creationId xmlns:p14="http://schemas.microsoft.com/office/powerpoint/2010/main" val="619554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10C792B-FAC2-4C2C-84E1-753D68329A7F}" type="slidenum">
              <a:rPr lang="en-US" altLang="en-US" smtClean="0"/>
              <a:pPr>
                <a:spcBef>
                  <a:spcPct val="0"/>
                </a:spcBef>
              </a:pPr>
              <a:t>8</a:t>
            </a:fld>
            <a:endParaRPr lang="en-US" altLang="en-US"/>
          </a:p>
        </p:txBody>
      </p:sp>
      <p:sp>
        <p:nvSpPr>
          <p:cNvPr id="89091" name="Rectangle 2"/>
          <p:cNvSpPr>
            <a:spLocks noGrp="1" noRot="1" noChangeAspect="1" noChangeArrowheads="1" noTextEdit="1"/>
          </p:cNvSpPr>
          <p:nvPr>
            <p:ph type="sldImg"/>
          </p:nvPr>
        </p:nvSpPr>
        <p:spPr>
          <a:xfrm>
            <a:off x="2312988" y="525463"/>
            <a:ext cx="4673600" cy="2628900"/>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[Scott]</a:t>
            </a:r>
          </a:p>
          <a:p>
            <a:r>
              <a:rPr lang="en-US" altLang="en-US" dirty="0"/>
              <a:t>COBOL &amp; </a:t>
            </a:r>
            <a:r>
              <a:rPr lang="en-US" altLang="en-US" dirty="0" err="1"/>
              <a:t>Ada-DoD</a:t>
            </a:r>
            <a:r>
              <a:rPr lang="en-US" altLang="en-US" dirty="0"/>
              <a:t>, PL/1 IBM,</a:t>
            </a:r>
          </a:p>
          <a:p>
            <a:r>
              <a:rPr lang="en-US" altLang="en-US" dirty="0"/>
              <a:t>Turing was a teaching language (BASIC in HS in my time, Python (maybe) now)</a:t>
            </a:r>
          </a:p>
        </p:txBody>
      </p:sp>
    </p:spTree>
    <p:extLst>
      <p:ext uri="{BB962C8B-B14F-4D97-AF65-F5344CB8AC3E}">
        <p14:creationId xmlns:p14="http://schemas.microsoft.com/office/powerpoint/2010/main" val="11379507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DBFBEED-18A9-4EB4-B824-C41C0F4FEA2A}" type="slidenum">
              <a:rPr lang="en-US" altLang="en-US" smtClean="0"/>
              <a:pPr>
                <a:spcBef>
                  <a:spcPct val="0"/>
                </a:spcBef>
              </a:pPr>
              <a:t>80</a:t>
            </a:fld>
            <a:endParaRPr lang="en-US" altLang="en-US"/>
          </a:p>
        </p:txBody>
      </p:sp>
      <p:sp>
        <p:nvSpPr>
          <p:cNvPr id="155651" name="Rectangle 2"/>
          <p:cNvSpPr>
            <a:spLocks noGrp="1" noRot="1" noChangeAspect="1" noChangeArrowheads="1" noTextEdit="1"/>
          </p:cNvSpPr>
          <p:nvPr>
            <p:ph type="sldImg"/>
          </p:nvPr>
        </p:nvSpPr>
        <p:spPr>
          <a:xfrm>
            <a:off x="2312988" y="525463"/>
            <a:ext cx="4673600" cy="2628900"/>
          </a:xfrm>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http://www.tiobe.com/index.php/content/paperinfo/tpci/index.html, accessed 2016-08-17.  The end of 2004 drop for Java is due to a change in Google.  See http://www.tiobe.com/index.htm?tiobe_index, accessed on 2007-08-23.  Apparently, </a:t>
            </a:r>
            <a:r>
              <a:rPr lang="en-US" altLang="en-US" dirty="0" err="1"/>
              <a:t>Tiobe</a:t>
            </a:r>
            <a:r>
              <a:rPr lang="en-US" altLang="en-US" dirty="0"/>
              <a:t> no longer provides “category” tables.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Static vs. Dynamic Typing will be explained in a later lecture. Static typing</a:t>
            </a:r>
            <a:r>
              <a:rPr lang="en-US" altLang="en-US" baseline="0" dirty="0"/>
              <a:t> – type checking at compile time vs. dynamic typing – checking at runtime</a:t>
            </a:r>
            <a:endParaRPr lang="en-US" altLang="en-US" dirty="0"/>
          </a:p>
          <a:p>
            <a:endParaRPr lang="en-US" altLang="en-US" dirty="0"/>
          </a:p>
        </p:txBody>
      </p:sp>
    </p:spTree>
    <p:extLst>
      <p:ext uri="{BB962C8B-B14F-4D97-AF65-F5344CB8AC3E}">
        <p14:creationId xmlns:p14="http://schemas.microsoft.com/office/powerpoint/2010/main" val="3225882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DBFBEED-18A9-4EB4-B824-C41C0F4FEA2A}" type="slidenum">
              <a:rPr lang="en-US" altLang="en-US" smtClean="0"/>
              <a:pPr>
                <a:spcBef>
                  <a:spcPct val="0"/>
                </a:spcBef>
              </a:pPr>
              <a:t>81</a:t>
            </a:fld>
            <a:endParaRPr lang="en-US" altLang="en-US"/>
          </a:p>
        </p:txBody>
      </p:sp>
      <p:sp>
        <p:nvSpPr>
          <p:cNvPr id="155651" name="Rectangle 2"/>
          <p:cNvSpPr>
            <a:spLocks noGrp="1" noRot="1" noChangeAspect="1" noChangeArrowheads="1" noTextEdit="1"/>
          </p:cNvSpPr>
          <p:nvPr>
            <p:ph type="sldImg"/>
          </p:nvPr>
        </p:nvSpPr>
        <p:spPr>
          <a:xfrm>
            <a:off x="2312988" y="525463"/>
            <a:ext cx="4673600" cy="2628900"/>
          </a:xfrm>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http://www.tiobe.com/index.php/content/paperinfo/tpci/index.html, accessed 2017-08-23.  The end of 2004 drop for Java is due to a change in Google.  See http://www.tiobe.com/index.htm?tiobe_index, accessed on 2007-08-23.  Apparently, </a:t>
            </a:r>
            <a:r>
              <a:rPr lang="en-US" altLang="en-US" dirty="0" err="1"/>
              <a:t>Tiobe</a:t>
            </a:r>
            <a:r>
              <a:rPr lang="en-US" altLang="en-US" dirty="0"/>
              <a:t> no longer provides “category” tables.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Static vs. Dynamic Typing will be explained in a later lecture. Static typing</a:t>
            </a:r>
            <a:r>
              <a:rPr lang="en-US" altLang="en-US" baseline="0" dirty="0"/>
              <a:t> – type checking at compile time vs. dynamic typing – checking at runtime</a:t>
            </a:r>
            <a:endParaRPr lang="en-US" altLang="en-US" dirty="0"/>
          </a:p>
          <a:p>
            <a:endParaRPr lang="en-US" altLang="en-US" dirty="0"/>
          </a:p>
        </p:txBody>
      </p:sp>
    </p:spTree>
    <p:extLst>
      <p:ext uri="{BB962C8B-B14F-4D97-AF65-F5344CB8AC3E}">
        <p14:creationId xmlns:p14="http://schemas.microsoft.com/office/powerpoint/2010/main" val="3884093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22E8A59-5FFD-4F7E-85A0-B0EE44AA9CE0}" type="slidenum">
              <a:rPr lang="en-US" altLang="en-US" smtClean="0"/>
              <a:pPr>
                <a:spcBef>
                  <a:spcPct val="0"/>
                </a:spcBef>
              </a:pPr>
              <a:t>9</a:t>
            </a:fld>
            <a:endParaRPr lang="en-US" altLang="en-US"/>
          </a:p>
        </p:txBody>
      </p:sp>
      <p:sp>
        <p:nvSpPr>
          <p:cNvPr id="90115" name="Rectangle 2"/>
          <p:cNvSpPr>
            <a:spLocks noGrp="1" noRot="1" noChangeAspect="1" noChangeArrowheads="1" noTextEdit="1"/>
          </p:cNvSpPr>
          <p:nvPr>
            <p:ph type="sldImg"/>
          </p:nvPr>
        </p:nvSpPr>
        <p:spPr>
          <a:xfrm>
            <a:off x="0" y="0"/>
            <a:ext cx="1588" cy="1588"/>
          </a:xfrm>
          <a:solidFill>
            <a:srgbClr val="FFFFFF"/>
          </a:solidFill>
          <a:ln/>
        </p:spPr>
      </p:sp>
      <p:sp>
        <p:nvSpPr>
          <p:cNvPr id="90116" name="Text Box 3"/>
          <p:cNvSpPr>
            <a:spLocks noGrp="1" noChangeArrowheads="1"/>
          </p:cNvSpPr>
          <p:nvPr>
            <p:ph type="body" idx="1"/>
          </p:nvPr>
        </p:nvSpPr>
        <p:spPr>
          <a:xfrm>
            <a:off x="681952" y="3308871"/>
            <a:ext cx="7938932" cy="31137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a:t>[T]</a:t>
            </a:r>
          </a:p>
          <a:p>
            <a:r>
              <a:rPr lang="en-US" altLang="en-US" dirty="0"/>
              <a:t>Reliability in this context is the ability of a language to yield the proper result under conditions we care about. </a:t>
            </a:r>
          </a:p>
          <a:p>
            <a:endParaRPr lang="en-US" altLang="en-US" dirty="0"/>
          </a:p>
          <a:p>
            <a:r>
              <a:rPr lang="en-US" altLang="en-US" dirty="0"/>
              <a:t>EXPANDED IN UPCOMING SLIDES</a:t>
            </a:r>
          </a:p>
        </p:txBody>
      </p:sp>
    </p:spTree>
    <p:extLst>
      <p:ext uri="{BB962C8B-B14F-4D97-AF65-F5344CB8AC3E}">
        <p14:creationId xmlns:p14="http://schemas.microsoft.com/office/powerpoint/2010/main" val="2048114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941EE3D-B306-4A7C-8585-B9E99A418151}" type="slidenum">
              <a:rPr lang="en-US"/>
              <a:pPr>
                <a:defRPr/>
              </a:pPr>
              <a:t>‹#›</a:t>
            </a:fld>
            <a:endParaRPr lang="en-US"/>
          </a:p>
        </p:txBody>
      </p:sp>
    </p:spTree>
    <p:extLst>
      <p:ext uri="{BB962C8B-B14F-4D97-AF65-F5344CB8AC3E}">
        <p14:creationId xmlns:p14="http://schemas.microsoft.com/office/powerpoint/2010/main" val="649682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190E89-A641-48A8-B4F6-703EAA0582A5}" type="slidenum">
              <a:rPr lang="en-US"/>
              <a:pPr>
                <a:defRPr/>
              </a:pPr>
              <a:t>‹#›</a:t>
            </a:fld>
            <a:endParaRPr lang="en-US"/>
          </a:p>
        </p:txBody>
      </p:sp>
    </p:spTree>
    <p:extLst>
      <p:ext uri="{BB962C8B-B14F-4D97-AF65-F5344CB8AC3E}">
        <p14:creationId xmlns:p14="http://schemas.microsoft.com/office/powerpoint/2010/main" val="2960342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ED470AB-0E25-4730-B7E4-D052BBF0BB06}" type="slidenum">
              <a:rPr lang="en-US"/>
              <a:pPr>
                <a:defRPr/>
              </a:pPr>
              <a:t>‹#›</a:t>
            </a:fld>
            <a:endParaRPr lang="en-US"/>
          </a:p>
        </p:txBody>
      </p:sp>
    </p:spTree>
    <p:extLst>
      <p:ext uri="{BB962C8B-B14F-4D97-AF65-F5344CB8AC3E}">
        <p14:creationId xmlns:p14="http://schemas.microsoft.com/office/powerpoint/2010/main" val="4173201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44D8BD3-F2C8-4846-B9B3-3716D0013DD3}" type="slidenum">
              <a:rPr lang="en-US"/>
              <a:pPr>
                <a:defRPr/>
              </a:pPr>
              <a:t>‹#›</a:t>
            </a:fld>
            <a:endParaRPr lang="en-US"/>
          </a:p>
        </p:txBody>
      </p:sp>
    </p:spTree>
    <p:extLst>
      <p:ext uri="{BB962C8B-B14F-4D97-AF65-F5344CB8AC3E}">
        <p14:creationId xmlns:p14="http://schemas.microsoft.com/office/powerpoint/2010/main" val="1816532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308540A-36C9-45D0-95BB-ACB5CCD93132}" type="slidenum">
              <a:rPr lang="en-US"/>
              <a:pPr>
                <a:defRPr/>
              </a:pPr>
              <a:t>‹#›</a:t>
            </a:fld>
            <a:endParaRPr lang="en-US"/>
          </a:p>
        </p:txBody>
      </p:sp>
    </p:spTree>
    <p:extLst>
      <p:ext uri="{BB962C8B-B14F-4D97-AF65-F5344CB8AC3E}">
        <p14:creationId xmlns:p14="http://schemas.microsoft.com/office/powerpoint/2010/main" val="2231584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2185ACF-6572-430D-9E0C-E161021A45C7}" type="slidenum">
              <a:rPr lang="en-US"/>
              <a:pPr>
                <a:defRPr/>
              </a:pPr>
              <a:t>‹#›</a:t>
            </a:fld>
            <a:endParaRPr lang="en-US"/>
          </a:p>
        </p:txBody>
      </p:sp>
    </p:spTree>
    <p:extLst>
      <p:ext uri="{BB962C8B-B14F-4D97-AF65-F5344CB8AC3E}">
        <p14:creationId xmlns:p14="http://schemas.microsoft.com/office/powerpoint/2010/main" val="1105093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3906B6D-8B00-4273-8D42-4F60BF99845E}" type="slidenum">
              <a:rPr lang="en-US"/>
              <a:pPr>
                <a:defRPr/>
              </a:pPr>
              <a:t>‹#›</a:t>
            </a:fld>
            <a:endParaRPr lang="en-US"/>
          </a:p>
        </p:txBody>
      </p:sp>
    </p:spTree>
    <p:extLst>
      <p:ext uri="{BB962C8B-B14F-4D97-AF65-F5344CB8AC3E}">
        <p14:creationId xmlns:p14="http://schemas.microsoft.com/office/powerpoint/2010/main" val="190880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24D36E1-8B19-44F0-8FB3-CE7C0D38E990}" type="slidenum">
              <a:rPr lang="en-US"/>
              <a:pPr>
                <a:defRPr/>
              </a:pPr>
              <a:t>‹#›</a:t>
            </a:fld>
            <a:endParaRPr lang="en-US"/>
          </a:p>
        </p:txBody>
      </p:sp>
    </p:spTree>
    <p:extLst>
      <p:ext uri="{BB962C8B-B14F-4D97-AF65-F5344CB8AC3E}">
        <p14:creationId xmlns:p14="http://schemas.microsoft.com/office/powerpoint/2010/main" val="194467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9FE2E96-4519-49C2-A745-41D0657D6F0C}" type="slidenum">
              <a:rPr lang="en-US"/>
              <a:pPr>
                <a:defRPr/>
              </a:pPr>
              <a:t>‹#›</a:t>
            </a:fld>
            <a:endParaRPr lang="en-US"/>
          </a:p>
        </p:txBody>
      </p:sp>
    </p:spTree>
    <p:extLst>
      <p:ext uri="{BB962C8B-B14F-4D97-AF65-F5344CB8AC3E}">
        <p14:creationId xmlns:p14="http://schemas.microsoft.com/office/powerpoint/2010/main" val="1684846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E12D9FA-9A68-4655-A747-48DA1DF14DEB}" type="slidenum">
              <a:rPr lang="en-US"/>
              <a:pPr>
                <a:defRPr/>
              </a:pPr>
              <a:t>‹#›</a:t>
            </a:fld>
            <a:endParaRPr lang="en-US"/>
          </a:p>
        </p:txBody>
      </p:sp>
    </p:spTree>
    <p:extLst>
      <p:ext uri="{BB962C8B-B14F-4D97-AF65-F5344CB8AC3E}">
        <p14:creationId xmlns:p14="http://schemas.microsoft.com/office/powerpoint/2010/main" val="1899324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8CA9891-F663-469B-8655-FD7360D3E870}" type="slidenum">
              <a:rPr lang="en-US"/>
              <a:pPr>
                <a:defRPr/>
              </a:pPr>
              <a:t>‹#›</a:t>
            </a:fld>
            <a:endParaRPr lang="en-US"/>
          </a:p>
        </p:txBody>
      </p:sp>
    </p:spTree>
    <p:extLst>
      <p:ext uri="{BB962C8B-B14F-4D97-AF65-F5344CB8AC3E}">
        <p14:creationId xmlns:p14="http://schemas.microsoft.com/office/powerpoint/2010/main" val="1146307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tile tx="0" ty="0" sx="100000" sy="100000" flip="none" algn="tl"/>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124"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5125"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5126"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ED50D387-A559-4F67-8A37-2D90BC2E4DAA}" type="slidenum">
              <a:rPr lang="en-US"/>
              <a:pPr>
                <a:defRPr/>
              </a:pPr>
              <a:t>‹#›</a:t>
            </a:fld>
            <a:endParaRPr lang="en-US"/>
          </a:p>
        </p:txBody>
      </p:sp>
      <p:sp>
        <p:nvSpPr>
          <p:cNvPr id="1031" name="Text Box 7"/>
          <p:cNvSpPr txBox="1">
            <a:spLocks noChangeArrowheads="1"/>
          </p:cNvSpPr>
          <p:nvPr/>
        </p:nvSpPr>
        <p:spPr bwMode="auto">
          <a:xfrm>
            <a:off x="203200" y="6248401"/>
            <a:ext cx="6096000" cy="339725"/>
          </a:xfrm>
          <a:prstGeom prst="rect">
            <a:avLst/>
          </a:prstGeom>
          <a:solidFill>
            <a:srgbClr val="990033"/>
          </a:solidFill>
          <a:ln w="3175">
            <a:solidFill>
              <a:schemeClr val="tx1"/>
            </a:solidFill>
            <a:miter lim="800000"/>
            <a:headEnd/>
            <a:tailEnd/>
          </a:ln>
          <a:effectLst>
            <a:outerShdw dist="107763" dir="8100000" algn="ctr" rotWithShape="0">
              <a:schemeClr val="tx1">
                <a:alpha val="50000"/>
              </a:schemeClr>
            </a:outerShdw>
          </a:effec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defRPr/>
            </a:pPr>
            <a:r>
              <a:rPr lang="en-US" sz="1600" b="1">
                <a:solidFill>
                  <a:schemeClr val="bg1"/>
                </a:solidFill>
                <a:latin typeface="Baskerville Old Face" pitchFamily="18" charset="0"/>
              </a:rPr>
              <a:t>UNIVERSITY OF SOUTH CAROLINA</a:t>
            </a:r>
          </a:p>
        </p:txBody>
      </p:sp>
      <p:sp>
        <p:nvSpPr>
          <p:cNvPr id="1032" name="Text Box 8"/>
          <p:cNvSpPr txBox="1">
            <a:spLocks noChangeArrowheads="1"/>
          </p:cNvSpPr>
          <p:nvPr/>
        </p:nvSpPr>
        <p:spPr bwMode="auto">
          <a:xfrm>
            <a:off x="6197600" y="6400801"/>
            <a:ext cx="5791200" cy="307975"/>
          </a:xfrm>
          <a:prstGeom prst="rect">
            <a:avLst/>
          </a:prstGeom>
          <a:solidFill>
            <a:schemeClr val="tx1"/>
          </a:solidFill>
          <a:ln w="3175">
            <a:solidFill>
              <a:schemeClr val="tx1"/>
            </a:solidFill>
            <a:miter lim="800000"/>
            <a:headEnd/>
            <a:tailEnd/>
          </a:ln>
          <a:effectLst>
            <a:outerShdw dist="107763" dir="8100000" algn="ctr" rotWithShape="0">
              <a:schemeClr val="bg2">
                <a:alpha val="50000"/>
              </a:schemeClr>
            </a:outerShdw>
          </a:effec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defRPr/>
            </a:pPr>
            <a:r>
              <a:rPr lang="en-US" sz="1400" b="1">
                <a:solidFill>
                  <a:schemeClr val="bg1"/>
                </a:solidFill>
                <a:latin typeface="Baskerville Old Face" pitchFamily="18" charset="0"/>
              </a:rPr>
              <a:t>Department of Computer Science and Engineering</a:t>
            </a:r>
          </a:p>
        </p:txBody>
      </p:sp>
      <p:sp>
        <p:nvSpPr>
          <p:cNvPr id="1033" name="Line 9"/>
          <p:cNvSpPr>
            <a:spLocks noChangeShapeType="1"/>
          </p:cNvSpPr>
          <p:nvPr/>
        </p:nvSpPr>
        <p:spPr bwMode="auto">
          <a:xfrm>
            <a:off x="406400" y="1219200"/>
            <a:ext cx="0" cy="5029200"/>
          </a:xfrm>
          <a:prstGeom prst="line">
            <a:avLst/>
          </a:prstGeom>
          <a:noFill/>
          <a:ln w="28575">
            <a:solidFill>
              <a:srgbClr val="990033"/>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1034" name="Line 10"/>
          <p:cNvSpPr>
            <a:spLocks noChangeShapeType="1"/>
          </p:cNvSpPr>
          <p:nvPr/>
        </p:nvSpPr>
        <p:spPr bwMode="auto">
          <a:xfrm>
            <a:off x="1320800" y="304800"/>
            <a:ext cx="10464800" cy="0"/>
          </a:xfrm>
          <a:prstGeom prst="line">
            <a:avLst/>
          </a:prstGeom>
          <a:noFill/>
          <a:ln w="28575">
            <a:solidFill>
              <a:srgbClr val="990033"/>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1035" name="Line 11"/>
          <p:cNvSpPr>
            <a:spLocks noChangeShapeType="1"/>
          </p:cNvSpPr>
          <p:nvPr/>
        </p:nvSpPr>
        <p:spPr bwMode="auto">
          <a:xfrm>
            <a:off x="11785600" y="304800"/>
            <a:ext cx="0" cy="6096000"/>
          </a:xfrm>
          <a:prstGeom prst="line">
            <a:avLst/>
          </a:prstGeom>
          <a:noFill/>
          <a:ln w="28575">
            <a:solidFill>
              <a:srgbClr val="990033"/>
            </a:solidFill>
            <a:round/>
            <a:headEnd/>
            <a:tailEnd/>
          </a:ln>
          <a:extLst>
            <a:ext uri="{909E8E84-426E-40DD-AFC4-6F175D3DCCD1}">
              <a14:hiddenFill xmlns:a14="http://schemas.microsoft.com/office/drawing/2010/main">
                <a:noFill/>
              </a14:hiddenFill>
            </a:ext>
          </a:extLst>
        </p:spPr>
        <p:txBody>
          <a:bodyPr/>
          <a:lstStyle/>
          <a:p>
            <a:endParaRPr lang="en-US" sz="2400"/>
          </a:p>
        </p:txBody>
      </p:sp>
      <p:graphicFrame>
        <p:nvGraphicFramePr>
          <p:cNvPr id="1036" name="Object 12"/>
          <p:cNvGraphicFramePr>
            <a:graphicFrameLocks noChangeAspect="1"/>
          </p:cNvGraphicFramePr>
          <p:nvPr/>
        </p:nvGraphicFramePr>
        <p:xfrm>
          <a:off x="0" y="0"/>
          <a:ext cx="1422400" cy="1219200"/>
        </p:xfrm>
        <a:graphic>
          <a:graphicData uri="http://schemas.openxmlformats.org/presentationml/2006/ole">
            <mc:AlternateContent xmlns:mc="http://schemas.openxmlformats.org/markup-compatibility/2006">
              <mc:Choice xmlns:v="urn:schemas-microsoft-com:vml" Requires="v">
                <p:oleObj name="Photo Editor Photo" r:id="rId14" imgW="2400635" imgH="3104762" progId="">
                  <p:embed/>
                </p:oleObj>
              </mc:Choice>
              <mc:Fallback>
                <p:oleObj name="Photo Editor Photo" r:id="rId14" imgW="2400635" imgH="3104762" progId="">
                  <p:embed/>
                  <p:pic>
                    <p:nvPicPr>
                      <p:cNvPr id="0" name="Picture 2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1422400" cy="121920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w Cen MT" pitchFamily="34" charset="0"/>
        </a:defRPr>
      </a:lvl2pPr>
      <a:lvl3pPr algn="ctr" rtl="0" eaLnBrk="0" fontAlgn="base" hangingPunct="0">
        <a:spcBef>
          <a:spcPct val="0"/>
        </a:spcBef>
        <a:spcAft>
          <a:spcPct val="0"/>
        </a:spcAft>
        <a:defRPr sz="4400">
          <a:solidFill>
            <a:schemeClr val="tx2"/>
          </a:solidFill>
          <a:latin typeface="Tw Cen MT" pitchFamily="34" charset="0"/>
        </a:defRPr>
      </a:lvl3pPr>
      <a:lvl4pPr algn="ctr" rtl="0" eaLnBrk="0" fontAlgn="base" hangingPunct="0">
        <a:spcBef>
          <a:spcPct val="0"/>
        </a:spcBef>
        <a:spcAft>
          <a:spcPct val="0"/>
        </a:spcAft>
        <a:defRPr sz="4400">
          <a:solidFill>
            <a:schemeClr val="tx2"/>
          </a:solidFill>
          <a:latin typeface="Tw Cen MT" pitchFamily="34" charset="0"/>
        </a:defRPr>
      </a:lvl4pPr>
      <a:lvl5pPr algn="ctr" rtl="0" eaLnBrk="0" fontAlgn="base" hangingPunct="0">
        <a:spcBef>
          <a:spcPct val="0"/>
        </a:spcBef>
        <a:spcAft>
          <a:spcPct val="0"/>
        </a:spcAft>
        <a:defRPr sz="4400">
          <a:solidFill>
            <a:schemeClr val="tx2"/>
          </a:solidFill>
          <a:latin typeface="Tw Cen MT" pitchFamily="34" charset="0"/>
        </a:defRPr>
      </a:lvl5pPr>
      <a:lvl6pPr marL="457200" algn="ctr" rtl="0" fontAlgn="base">
        <a:spcBef>
          <a:spcPct val="0"/>
        </a:spcBef>
        <a:spcAft>
          <a:spcPct val="0"/>
        </a:spcAft>
        <a:defRPr sz="4400">
          <a:solidFill>
            <a:schemeClr val="tx2"/>
          </a:solidFill>
          <a:latin typeface="Tw Cen MT" pitchFamily="34" charset="0"/>
        </a:defRPr>
      </a:lvl6pPr>
      <a:lvl7pPr marL="914400" algn="ctr" rtl="0" fontAlgn="base">
        <a:spcBef>
          <a:spcPct val="0"/>
        </a:spcBef>
        <a:spcAft>
          <a:spcPct val="0"/>
        </a:spcAft>
        <a:defRPr sz="4400">
          <a:solidFill>
            <a:schemeClr val="tx2"/>
          </a:solidFill>
          <a:latin typeface="Tw Cen MT" pitchFamily="34" charset="0"/>
        </a:defRPr>
      </a:lvl7pPr>
      <a:lvl8pPr marL="1371600" algn="ctr" rtl="0" fontAlgn="base">
        <a:spcBef>
          <a:spcPct val="0"/>
        </a:spcBef>
        <a:spcAft>
          <a:spcPct val="0"/>
        </a:spcAft>
        <a:defRPr sz="4400">
          <a:solidFill>
            <a:schemeClr val="tx2"/>
          </a:solidFill>
          <a:latin typeface="Tw Cen MT" pitchFamily="34" charset="0"/>
        </a:defRPr>
      </a:lvl8pPr>
      <a:lvl9pPr marL="1828800" algn="ctr" rtl="0" fontAlgn="base">
        <a:spcBef>
          <a:spcPct val="0"/>
        </a:spcBef>
        <a:spcAft>
          <a:spcPct val="0"/>
        </a:spcAft>
        <a:defRPr sz="4400">
          <a:solidFill>
            <a:schemeClr val="tx2"/>
          </a:solidFill>
          <a:latin typeface="Tw Cen MT" pitchFamily="34"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customXml" Target="../ink/ink1.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customXml" Target="../ink/ink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dilbert.com/comics/dilbert/archive/images/dilbert2045784050823.gi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6.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7.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8.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9.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0.xml"/><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55.png"/></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1.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82.xml.rels><?xml version="1.0" encoding="UTF-8" standalone="yes"?>
<Relationships xmlns="http://schemas.openxmlformats.org/package/2006/relationships"><Relationship Id="rId3" Type="http://schemas.openxmlformats.org/officeDocument/2006/relationships/hyperlink" Target="http://pypl.github.io/PYPL.html" TargetMode="External"/><Relationship Id="rId2" Type="http://schemas.openxmlformats.org/officeDocument/2006/relationships/hyperlink" Target="https://www.tiobe.com/tiobe-index/"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209800" y="2286000"/>
            <a:ext cx="7772400" cy="1143000"/>
          </a:xfrm>
        </p:spPr>
        <p:txBody>
          <a:bodyPr/>
          <a:lstStyle/>
          <a:p>
            <a:pPr eaLnBrk="1" hangingPunct="1"/>
            <a:r>
              <a:rPr lang="en-US" altLang="en-US" sz="4000"/>
              <a:t>CSCE 330</a:t>
            </a:r>
            <a:br>
              <a:rPr lang="en-US" altLang="en-US" sz="4000"/>
            </a:br>
            <a:r>
              <a:rPr lang="en-US" altLang="en-US" sz="4000"/>
              <a:t>Programming Language Structures</a:t>
            </a:r>
            <a:br>
              <a:rPr lang="en-US" altLang="en-US" sz="4000"/>
            </a:br>
            <a:r>
              <a:rPr lang="en-US" altLang="en-US" sz="4000"/>
              <a:t>Introduction and History</a:t>
            </a:r>
          </a:p>
        </p:txBody>
      </p:sp>
      <p:sp>
        <p:nvSpPr>
          <p:cNvPr id="2051" name="Rectangle 3"/>
          <p:cNvSpPr>
            <a:spLocks noGrp="1" noChangeArrowheads="1"/>
          </p:cNvSpPr>
          <p:nvPr>
            <p:ph type="subTitle" idx="1"/>
          </p:nvPr>
        </p:nvSpPr>
        <p:spPr/>
        <p:txBody>
          <a:bodyPr/>
          <a:lstStyle/>
          <a:p>
            <a:pPr eaLnBrk="1" hangingPunct="1"/>
            <a:r>
              <a:rPr lang="en-US" altLang="en-US" dirty="0"/>
              <a:t>Fall 2021</a:t>
            </a:r>
          </a:p>
          <a:p>
            <a:pPr eaLnBrk="1" hangingPunct="1"/>
            <a:r>
              <a:rPr lang="en-US" altLang="en-US" dirty="0"/>
              <a:t>Marco Valtorta and James O’Reilly</a:t>
            </a:r>
          </a:p>
          <a:p>
            <a:pPr eaLnBrk="1" hangingPunct="1"/>
            <a:r>
              <a:rPr lang="en-US" altLang="en-US" dirty="0"/>
              <a:t>mgv@cse.sc.edu and oreillyj@cse.sc.edu</a:t>
            </a:r>
            <a:endParaRPr lang="en-US" altLang="en-US"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20914" y="609600"/>
            <a:ext cx="7750175" cy="1144588"/>
          </a:xfrm>
        </p:spPr>
        <p:txBody>
          <a:bodyPr vert="horz" wrap="square" lIns="0" tIns="0" rIns="0" bIns="0" numCol="1" anchor="ctr" anchorCtr="0" compatLnSpc="1">
            <a:prstTxWarp prst="textNoShape">
              <a:avLst/>
            </a:prstTxWarp>
          </a:bodyPr>
          <a:lstStyle/>
          <a:p>
            <a:pPr marL="20638" defTabSz="457200" eaLnBrk="1" hangingPunct="1">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Simplicity and Readability</a:t>
            </a:r>
          </a:p>
        </p:txBody>
      </p:sp>
      <p:sp>
        <p:nvSpPr>
          <p:cNvPr id="13315" name="Rectangle 3"/>
          <p:cNvSpPr>
            <a:spLocks noGrp="1" noChangeArrowheads="1"/>
          </p:cNvSpPr>
          <p:nvPr>
            <p:ph type="body" idx="1"/>
          </p:nvPr>
        </p:nvSpPr>
        <p:spPr>
          <a:xfrm>
            <a:off x="2236789" y="2012950"/>
            <a:ext cx="7704137" cy="4845050"/>
          </a:xfrm>
          <a:noFill/>
        </p:spPr>
        <p:txBody>
          <a:bodyPr vert="horz" wrap="square" lIns="0" tIns="0" rIns="0" bIns="0" numCol="1" anchor="t" anchorCtr="0" compatLnSpc="1">
            <a:prstTxWarp prst="textNoShape">
              <a:avLst/>
            </a:prstTxWarp>
          </a:bodyPr>
          <a:lstStyle/>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Small instruction set</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E.g., Java vs Scheme</a:t>
            </a:r>
          </a:p>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Simple syntax</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E.g., C/C++/Java vs Python</a:t>
            </a:r>
          </a:p>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Benefits:</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Ease of learning</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Ease of programming</a:t>
            </a:r>
          </a:p>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altLang="en-US"/>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body" idx="1"/>
          </p:nvPr>
        </p:nvSpPr>
        <p:spPr>
          <a:xfrm>
            <a:off x="2133600" y="1447800"/>
            <a:ext cx="7704138" cy="2971800"/>
          </a:xfrm>
        </p:spPr>
        <p:txBody>
          <a:bodyPr vert="horz" wrap="square" lIns="0" tIns="0" rIns="0" bIns="0" numCol="1" anchor="t" anchorCtr="0" compatLnSpc="1">
            <a:prstTxWarp prst="textNoShape">
              <a:avLst/>
            </a:prstTxWarp>
          </a:bodyPr>
          <a:lstStyle/>
          <a:p>
            <a:pPr marL="436563" indent="-414338" defTabSz="457200" eaLnBrk="1" hangingPunct="1">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A language element is bound to a property at the time that property is defined for it.</a:t>
            </a:r>
          </a:p>
          <a:p>
            <a:pPr marL="436563" indent="-414338" defTabSz="457200" eaLnBrk="1" hangingPunct="1">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So a </a:t>
            </a:r>
            <a:r>
              <a:rPr lang="en-GB" altLang="en-US" i="1" dirty="0"/>
              <a:t>binding</a:t>
            </a:r>
            <a:r>
              <a:rPr lang="en-GB" altLang="en-US" dirty="0"/>
              <a:t> is the association between an object and a property of that object</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Examples: </a:t>
            </a:r>
          </a:p>
          <a:p>
            <a:pPr marL="1252538" lvl="2" indent="-3381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a variable and its type</a:t>
            </a:r>
          </a:p>
          <a:p>
            <a:pPr marL="1252538" lvl="2" indent="-3381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a variable and its value</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Early binding </a:t>
            </a:r>
            <a:r>
              <a:rPr lang="en-GB" altLang="en-US" i="1" dirty="0"/>
              <a:t>takes place at compile-time</a:t>
            </a:r>
            <a:endParaRPr lang="en-GB" altLang="en-US" dirty="0"/>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Late binding </a:t>
            </a:r>
            <a:r>
              <a:rPr lang="en-GB" altLang="en-US" i="1" dirty="0"/>
              <a:t>takes place at run time</a:t>
            </a:r>
            <a:endParaRPr lang="en-GB" altLang="en-US" dirty="0"/>
          </a:p>
        </p:txBody>
      </p:sp>
      <p:sp>
        <p:nvSpPr>
          <p:cNvPr id="14339" name="Rectangle 3"/>
          <p:cNvSpPr>
            <a:spLocks noGrp="1" noChangeArrowheads="1"/>
          </p:cNvSpPr>
          <p:nvPr>
            <p:ph type="title"/>
          </p:nvPr>
        </p:nvSpPr>
        <p:spPr>
          <a:xfrm>
            <a:off x="2209801" y="609600"/>
            <a:ext cx="7777163" cy="776288"/>
          </a:xfrm>
          <a:noFill/>
        </p:spPr>
        <p:txBody>
          <a:bodyPr vert="horz" wrap="square" lIns="0" tIns="0" rIns="0" bIns="0" numCol="1" anchor="ctr" anchorCtr="0" compatLnSpc="1">
            <a:prstTxWarp prst="textNoShape">
              <a:avLst/>
            </a:prstTxWarp>
          </a:bodyPr>
          <a:lstStyle/>
          <a:p>
            <a:pPr marL="20638" defTabSz="457200" eaLnBrk="1" hangingPunct="1">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Clarity about Binding</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209801" y="609600"/>
            <a:ext cx="7777163" cy="738188"/>
          </a:xfrm>
        </p:spPr>
        <p:txBody>
          <a:bodyPr vert="horz" wrap="square" lIns="0" tIns="0" rIns="0" bIns="0" numCol="1" anchor="ctr" anchorCtr="0" compatLnSpc="1">
            <a:prstTxWarp prst="textNoShape">
              <a:avLst/>
            </a:prstTxWarp>
          </a:bodyPr>
          <a:lstStyle/>
          <a:p>
            <a:pPr marL="20638" defTabSz="457200" eaLnBrk="1" hangingPunct="1">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Reliability</a:t>
            </a:r>
          </a:p>
        </p:txBody>
      </p:sp>
      <p:sp>
        <p:nvSpPr>
          <p:cNvPr id="15363" name="Rectangle 3"/>
          <p:cNvSpPr>
            <a:spLocks noGrp="1" noChangeArrowheads="1"/>
          </p:cNvSpPr>
          <p:nvPr>
            <p:ph type="body" idx="1"/>
          </p:nvPr>
        </p:nvSpPr>
        <p:spPr>
          <a:xfrm>
            <a:off x="2133600" y="1524000"/>
            <a:ext cx="7704138" cy="4845050"/>
          </a:xfrm>
        </p:spPr>
        <p:txBody>
          <a:bodyPr vert="horz" wrap="square" lIns="0" tIns="0" rIns="0" bIns="0" numCol="1" anchor="t" anchorCtr="0" compatLnSpc="1">
            <a:prstTxWarp prst="textNoShape">
              <a:avLst/>
            </a:prstTxWarp>
          </a:bodyPr>
          <a:lstStyle/>
          <a:p>
            <a:pPr marL="436563" indent="-414338" defTabSz="457200" eaLnBrk="1" hangingPunct="1">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A language is </a:t>
            </a:r>
            <a:r>
              <a:rPr lang="en-GB" altLang="en-US" i="1" dirty="0"/>
              <a:t>reliable</a:t>
            </a:r>
            <a:r>
              <a:rPr lang="en-GB" altLang="en-US" dirty="0"/>
              <a:t> if:</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Program </a:t>
            </a:r>
            <a:r>
              <a:rPr lang="en-GB" altLang="en-US" dirty="0" err="1"/>
              <a:t>behavior</a:t>
            </a:r>
            <a:r>
              <a:rPr lang="en-GB" altLang="en-US" dirty="0"/>
              <a:t> is the same on different platforms</a:t>
            </a:r>
          </a:p>
          <a:p>
            <a:pPr marL="1252538" lvl="2" indent="-3381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E.g., early versions of Fortran</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Type errors are detected</a:t>
            </a:r>
          </a:p>
          <a:p>
            <a:pPr marL="1252538" lvl="2" indent="-3381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E.g., C vs Haskell</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Semantic errors are properly trapped</a:t>
            </a:r>
          </a:p>
          <a:p>
            <a:pPr marL="1252538" lvl="2" indent="-3381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E.g., Java vs C++</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Memory leaks are prevented</a:t>
            </a:r>
          </a:p>
          <a:p>
            <a:pPr marL="1252538" lvl="2" indent="-3381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E.g., C vs Java</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220914" y="609600"/>
            <a:ext cx="7750175" cy="1144588"/>
          </a:xfrm>
        </p:spPr>
        <p:txBody>
          <a:bodyPr vert="horz" wrap="square" lIns="0" tIns="0" rIns="0" bIns="0" numCol="1" anchor="ctr" anchorCtr="0" compatLnSpc="1">
            <a:prstTxWarp prst="textNoShape">
              <a:avLst/>
            </a:prstTxWarp>
          </a:bodyPr>
          <a:lstStyle/>
          <a:p>
            <a:pPr marL="20638" defTabSz="457200" eaLnBrk="1" hangingPunct="1">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Language Support</a:t>
            </a:r>
          </a:p>
        </p:txBody>
      </p:sp>
      <p:sp>
        <p:nvSpPr>
          <p:cNvPr id="16387" name="Rectangle 3"/>
          <p:cNvSpPr>
            <a:spLocks noGrp="1" noChangeArrowheads="1"/>
          </p:cNvSpPr>
          <p:nvPr>
            <p:ph type="body" idx="1"/>
          </p:nvPr>
        </p:nvSpPr>
        <p:spPr>
          <a:xfrm>
            <a:off x="2236789" y="2012950"/>
            <a:ext cx="7704137" cy="4845050"/>
          </a:xfrm>
          <a:noFill/>
        </p:spPr>
        <p:txBody>
          <a:bodyPr vert="horz" wrap="square" lIns="0" tIns="0" rIns="0" bIns="0" numCol="1" anchor="t" anchorCtr="0" compatLnSpc="1">
            <a:prstTxWarp prst="textNoShape">
              <a:avLst/>
            </a:prstTxWarp>
          </a:bodyPr>
          <a:lstStyle/>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Accessible (public domain) compilers/interpreters</a:t>
            </a:r>
          </a:p>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Good texts and tutorials</a:t>
            </a:r>
          </a:p>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Wide community of users</a:t>
            </a:r>
          </a:p>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Integrated with development environments (IDEs)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220914" y="609600"/>
            <a:ext cx="7750175" cy="1144588"/>
          </a:xfrm>
        </p:spPr>
        <p:txBody>
          <a:bodyPr vert="horz" wrap="square" lIns="0" tIns="0" rIns="0" bIns="0" numCol="1" anchor="ctr" anchorCtr="0" compatLnSpc="1">
            <a:prstTxWarp prst="textNoShape">
              <a:avLst/>
            </a:prstTxWarp>
          </a:bodyPr>
          <a:lstStyle/>
          <a:p>
            <a:pPr marL="20638" defTabSz="457200" eaLnBrk="1" hangingPunct="1">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Abstraction in Programming</a:t>
            </a:r>
          </a:p>
        </p:txBody>
      </p:sp>
      <p:sp>
        <p:nvSpPr>
          <p:cNvPr id="17411" name="Rectangle 3"/>
          <p:cNvSpPr>
            <a:spLocks noGrp="1" noChangeArrowheads="1"/>
          </p:cNvSpPr>
          <p:nvPr>
            <p:ph type="body" idx="1"/>
          </p:nvPr>
        </p:nvSpPr>
        <p:spPr>
          <a:xfrm>
            <a:off x="2236789" y="2012950"/>
            <a:ext cx="7704137" cy="4845050"/>
          </a:xfrm>
          <a:noFill/>
        </p:spPr>
        <p:txBody>
          <a:bodyPr vert="horz" wrap="square" lIns="0" tIns="0" rIns="0" bIns="0" numCol="1" anchor="t" anchorCtr="0" compatLnSpc="1">
            <a:prstTxWarp prst="textNoShape">
              <a:avLst/>
            </a:prstTxWarp>
          </a:bodyPr>
          <a:lstStyle/>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Data</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Programmer-defined types/classes</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Class libraries</a:t>
            </a:r>
          </a:p>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Procedural</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Programmer-defined functions</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Standard function libraries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220914" y="831851"/>
            <a:ext cx="7750175" cy="665163"/>
          </a:xfrm>
        </p:spPr>
        <p:txBody>
          <a:bodyPr vert="horz" wrap="square" lIns="0" tIns="0" rIns="0" bIns="0" numCol="1" anchor="ctr" anchorCtr="0" compatLnSpc="1">
            <a:prstTxWarp prst="textNoShape">
              <a:avLst/>
            </a:prstTxWarp>
          </a:bodyPr>
          <a:lstStyle/>
          <a:p>
            <a:pPr marL="20638" defTabSz="457200" eaLnBrk="1" hangingPunct="1">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Orthogonality</a:t>
            </a:r>
            <a:br>
              <a:rPr lang="en-GB" altLang="en-US"/>
            </a:br>
            <a:endParaRPr lang="en-GB" altLang="en-US"/>
          </a:p>
        </p:txBody>
      </p:sp>
      <p:sp>
        <p:nvSpPr>
          <p:cNvPr id="18435" name="Rectangle 3"/>
          <p:cNvSpPr>
            <a:spLocks noGrp="1" noChangeArrowheads="1"/>
          </p:cNvSpPr>
          <p:nvPr>
            <p:ph type="body" idx="1"/>
          </p:nvPr>
        </p:nvSpPr>
        <p:spPr>
          <a:xfrm>
            <a:off x="2133600" y="1524000"/>
            <a:ext cx="7704138" cy="4845050"/>
          </a:xfrm>
          <a:noFill/>
        </p:spPr>
        <p:txBody>
          <a:bodyPr vert="horz" wrap="square" lIns="0" tIns="0" rIns="0" bIns="0" numCol="1" anchor="t" anchorCtr="0" compatLnSpc="1">
            <a:prstTxWarp prst="textNoShape">
              <a:avLst/>
            </a:prstTxWarp>
          </a:bodyPr>
          <a:lstStyle/>
          <a:p>
            <a:pPr marL="436563" indent="-414338" defTabSz="457200" eaLnBrk="1" hangingPunct="1">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A language is </a:t>
            </a:r>
            <a:r>
              <a:rPr lang="en-GB" altLang="en-US" i="1" dirty="0"/>
              <a:t>orthogonal</a:t>
            </a:r>
            <a:r>
              <a:rPr lang="en-GB" altLang="en-US" dirty="0"/>
              <a:t> if its features are built upon a small, mutually independent set of primitive operations.</a:t>
            </a:r>
          </a:p>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Fewer exceptional rules = conceptual simplicity</a:t>
            </a:r>
          </a:p>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err="1"/>
              <a:t>Tradeoffs</a:t>
            </a:r>
            <a:r>
              <a:rPr lang="en-GB" altLang="en-US" dirty="0"/>
              <a:t> with efficiency</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220914" y="609600"/>
            <a:ext cx="7750175" cy="1144588"/>
          </a:xfrm>
        </p:spPr>
        <p:txBody>
          <a:bodyPr vert="horz" wrap="square" lIns="0" tIns="0" rIns="0" bIns="0" numCol="1" anchor="ctr" anchorCtr="0" compatLnSpc="1">
            <a:prstTxWarp prst="textNoShape">
              <a:avLst/>
            </a:prstTxWarp>
          </a:bodyPr>
          <a:lstStyle/>
          <a:p>
            <a:pPr marL="20638" defTabSz="457200" eaLnBrk="1" hangingPunct="1">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Efficient implementation</a:t>
            </a:r>
            <a:br>
              <a:rPr lang="en-GB" altLang="en-US"/>
            </a:br>
            <a:endParaRPr lang="en-GB" altLang="en-US"/>
          </a:p>
        </p:txBody>
      </p:sp>
      <p:sp>
        <p:nvSpPr>
          <p:cNvPr id="19459" name="Rectangle 3"/>
          <p:cNvSpPr>
            <a:spLocks noGrp="1" noChangeArrowheads="1"/>
          </p:cNvSpPr>
          <p:nvPr>
            <p:ph type="body" idx="1"/>
          </p:nvPr>
        </p:nvSpPr>
        <p:spPr>
          <a:xfrm>
            <a:off x="2133600" y="1524000"/>
            <a:ext cx="8001000" cy="4845050"/>
          </a:xfrm>
          <a:noFill/>
        </p:spPr>
        <p:txBody>
          <a:bodyPr vert="horz" wrap="square" lIns="0" tIns="0" rIns="0" bIns="0" numCol="1" anchor="t" anchorCtr="0" compatLnSpc="1">
            <a:prstTxWarp prst="textNoShape">
              <a:avLst/>
            </a:prstTxWarp>
          </a:bodyPr>
          <a:lstStyle/>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Embedded systems</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Real-time responsiveness (e.g., navigation)</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Failures of early Ada implementations</a:t>
            </a:r>
          </a:p>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Web applications</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Responsiveness to users (e.g., Google search)</a:t>
            </a:r>
          </a:p>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Corporate database applications</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Efficient search and updating</a:t>
            </a:r>
          </a:p>
          <a:p>
            <a:pPr marL="436563" indent="-414338"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AI applications</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Modeling human behaviors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sz="4000"/>
              <a:t>Software Development Process</a:t>
            </a:r>
          </a:p>
        </p:txBody>
      </p:sp>
      <p:sp>
        <p:nvSpPr>
          <p:cNvPr id="20483" name="Rectangle 3"/>
          <p:cNvSpPr>
            <a:spLocks noGrp="1" noChangeArrowheads="1"/>
          </p:cNvSpPr>
          <p:nvPr>
            <p:ph type="body" idx="1"/>
          </p:nvPr>
        </p:nvSpPr>
        <p:spPr/>
        <p:txBody>
          <a:bodyPr/>
          <a:lstStyle/>
          <a:p>
            <a:pPr eaLnBrk="1" hangingPunct="1"/>
            <a:r>
              <a:rPr lang="en-US" altLang="en-US" dirty="0"/>
              <a:t>Three models of the Software Development process:</a:t>
            </a:r>
          </a:p>
          <a:p>
            <a:pPr lvl="1" eaLnBrk="1" hangingPunct="1"/>
            <a:r>
              <a:rPr lang="en-US" altLang="en-US" dirty="0"/>
              <a:t>Waterfall Model</a:t>
            </a:r>
          </a:p>
          <a:p>
            <a:pPr lvl="1" eaLnBrk="1" hangingPunct="1"/>
            <a:r>
              <a:rPr lang="en-US" altLang="en-US" dirty="0"/>
              <a:t>Spiral Model</a:t>
            </a:r>
          </a:p>
          <a:p>
            <a:pPr lvl="1" eaLnBrk="1" hangingPunct="1"/>
            <a:r>
              <a:rPr lang="en-US" altLang="en-US" dirty="0"/>
              <a:t>RUDE</a:t>
            </a:r>
          </a:p>
          <a:p>
            <a:pPr lvl="2" eaLnBrk="1" hangingPunct="1"/>
            <a:r>
              <a:rPr lang="en-US" altLang="en-US" dirty="0"/>
              <a:t>Run, Understand, Debug, and Edit</a:t>
            </a:r>
          </a:p>
          <a:p>
            <a:pPr eaLnBrk="1" hangingPunct="1"/>
            <a:r>
              <a:rPr lang="en-US" altLang="en-US" dirty="0"/>
              <a:t>Different languages provide different degrees of support for the three models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09800" y="76200"/>
            <a:ext cx="7772400" cy="838200"/>
          </a:xfrm>
        </p:spPr>
        <p:txBody>
          <a:bodyPr/>
          <a:lstStyle/>
          <a:p>
            <a:pPr eaLnBrk="1" hangingPunct="1"/>
            <a:r>
              <a:rPr lang="en-US" altLang="en-US"/>
              <a:t>The Waterfall Model</a:t>
            </a:r>
          </a:p>
        </p:txBody>
      </p:sp>
      <p:sp>
        <p:nvSpPr>
          <p:cNvPr id="21507" name="Rectangle 3"/>
          <p:cNvSpPr>
            <a:spLocks noGrp="1" noChangeArrowheads="1"/>
          </p:cNvSpPr>
          <p:nvPr>
            <p:ph type="body" idx="1"/>
          </p:nvPr>
        </p:nvSpPr>
        <p:spPr>
          <a:xfrm>
            <a:off x="2209800" y="838200"/>
            <a:ext cx="7772400" cy="5638800"/>
          </a:xfrm>
        </p:spPr>
        <p:txBody>
          <a:bodyPr/>
          <a:lstStyle/>
          <a:p>
            <a:pPr eaLnBrk="1" hangingPunct="1">
              <a:lnSpc>
                <a:spcPct val="90000"/>
              </a:lnSpc>
            </a:pPr>
            <a:r>
              <a:rPr lang="en-US" altLang="en-US"/>
              <a:t>Requirements analysis and specification</a:t>
            </a:r>
          </a:p>
          <a:p>
            <a:pPr eaLnBrk="1" hangingPunct="1">
              <a:lnSpc>
                <a:spcPct val="90000"/>
              </a:lnSpc>
            </a:pPr>
            <a:r>
              <a:rPr lang="en-US" altLang="en-US"/>
              <a:t>Software design and specification</a:t>
            </a:r>
          </a:p>
          <a:p>
            <a:pPr eaLnBrk="1" hangingPunct="1">
              <a:lnSpc>
                <a:spcPct val="90000"/>
              </a:lnSpc>
            </a:pPr>
            <a:r>
              <a:rPr lang="en-US" altLang="en-US"/>
              <a:t>Implementation (coding)</a:t>
            </a:r>
          </a:p>
          <a:p>
            <a:pPr eaLnBrk="1" hangingPunct="1">
              <a:lnSpc>
                <a:spcPct val="90000"/>
              </a:lnSpc>
            </a:pPr>
            <a:r>
              <a:rPr lang="en-US" altLang="en-US"/>
              <a:t>Certification:</a:t>
            </a:r>
          </a:p>
          <a:p>
            <a:pPr lvl="1" eaLnBrk="1" hangingPunct="1">
              <a:lnSpc>
                <a:spcPct val="90000"/>
              </a:lnSpc>
            </a:pPr>
            <a:r>
              <a:rPr lang="en-US" altLang="en-US"/>
              <a:t>Verification: “Are we building the product right?”</a:t>
            </a:r>
          </a:p>
          <a:p>
            <a:pPr lvl="1" eaLnBrk="1" hangingPunct="1">
              <a:lnSpc>
                <a:spcPct val="90000"/>
              </a:lnSpc>
            </a:pPr>
            <a:r>
              <a:rPr lang="en-US" altLang="en-US"/>
              <a:t>Validation: “Are we building the right product?”</a:t>
            </a:r>
          </a:p>
          <a:p>
            <a:pPr lvl="1" eaLnBrk="1" hangingPunct="1">
              <a:lnSpc>
                <a:spcPct val="90000"/>
              </a:lnSpc>
            </a:pPr>
            <a:r>
              <a:rPr lang="en-US" altLang="en-US"/>
              <a:t>Module testing</a:t>
            </a:r>
          </a:p>
          <a:p>
            <a:pPr lvl="1" eaLnBrk="1" hangingPunct="1">
              <a:lnSpc>
                <a:spcPct val="90000"/>
              </a:lnSpc>
            </a:pPr>
            <a:r>
              <a:rPr lang="en-US" altLang="en-US"/>
              <a:t>Integration testing</a:t>
            </a:r>
          </a:p>
          <a:p>
            <a:pPr lvl="1" eaLnBrk="1" hangingPunct="1">
              <a:lnSpc>
                <a:spcPct val="90000"/>
              </a:lnSpc>
            </a:pPr>
            <a:r>
              <a:rPr lang="en-US" altLang="en-US"/>
              <a:t>Quality assurance</a:t>
            </a:r>
          </a:p>
          <a:p>
            <a:pPr eaLnBrk="1" hangingPunct="1">
              <a:lnSpc>
                <a:spcPct val="90000"/>
              </a:lnSpc>
            </a:pPr>
            <a:r>
              <a:rPr lang="en-US" altLang="en-US"/>
              <a:t>Maintenance and refinement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438400" y="228600"/>
            <a:ext cx="8001000" cy="1143000"/>
          </a:xfrm>
        </p:spPr>
        <p:txBody>
          <a:bodyPr/>
          <a:lstStyle/>
          <a:p>
            <a:pPr eaLnBrk="1" hangingPunct="1"/>
            <a:r>
              <a:rPr lang="en-US" altLang="en-US" sz="4000"/>
              <a:t>PLs as Components of a Software Development Environment</a:t>
            </a:r>
          </a:p>
        </p:txBody>
      </p:sp>
      <p:sp>
        <p:nvSpPr>
          <p:cNvPr id="22531" name="Rectangle 3"/>
          <p:cNvSpPr>
            <a:spLocks noGrp="1" noChangeArrowheads="1"/>
          </p:cNvSpPr>
          <p:nvPr>
            <p:ph type="body" idx="1"/>
          </p:nvPr>
        </p:nvSpPr>
        <p:spPr>
          <a:xfrm>
            <a:off x="2133600" y="1524000"/>
            <a:ext cx="8229600" cy="5334000"/>
          </a:xfrm>
        </p:spPr>
        <p:txBody>
          <a:bodyPr/>
          <a:lstStyle/>
          <a:p>
            <a:pPr eaLnBrk="1" hangingPunct="1">
              <a:lnSpc>
                <a:spcPct val="90000"/>
              </a:lnSpc>
            </a:pPr>
            <a:r>
              <a:rPr lang="en-US" altLang="en-US"/>
              <a:t>Goal: software productivity</a:t>
            </a:r>
          </a:p>
          <a:p>
            <a:pPr eaLnBrk="1" hangingPunct="1">
              <a:lnSpc>
                <a:spcPct val="90000"/>
              </a:lnSpc>
            </a:pPr>
            <a:r>
              <a:rPr lang="en-US" altLang="en-US"/>
              <a:t>Need: support for all phases of SD</a:t>
            </a:r>
          </a:p>
          <a:p>
            <a:pPr eaLnBrk="1" hangingPunct="1">
              <a:lnSpc>
                <a:spcPct val="90000"/>
              </a:lnSpc>
            </a:pPr>
            <a:r>
              <a:rPr lang="en-US" altLang="en-US"/>
              <a:t>Computer-aided tools (“Software Tools”)</a:t>
            </a:r>
          </a:p>
          <a:p>
            <a:pPr lvl="1" eaLnBrk="1" hangingPunct="1">
              <a:lnSpc>
                <a:spcPct val="90000"/>
              </a:lnSpc>
            </a:pPr>
            <a:r>
              <a:rPr lang="en-US" altLang="en-US"/>
              <a:t>Text and program editors, compilers, linkers, libraries, formatters, pre-processors</a:t>
            </a:r>
          </a:p>
          <a:p>
            <a:pPr lvl="1" eaLnBrk="1" hangingPunct="1">
              <a:lnSpc>
                <a:spcPct val="90000"/>
              </a:lnSpc>
            </a:pPr>
            <a:r>
              <a:rPr lang="en-US" altLang="en-US"/>
              <a:t>E.g., Unix (shell, pipe, redirection)</a:t>
            </a:r>
          </a:p>
          <a:p>
            <a:pPr eaLnBrk="1" hangingPunct="1">
              <a:lnSpc>
                <a:spcPct val="90000"/>
              </a:lnSpc>
            </a:pPr>
            <a:r>
              <a:rPr lang="en-US" altLang="en-US"/>
              <a:t>Software development environments</a:t>
            </a:r>
          </a:p>
          <a:p>
            <a:pPr lvl="1" eaLnBrk="1" hangingPunct="1">
              <a:lnSpc>
                <a:spcPct val="90000"/>
              </a:lnSpc>
            </a:pPr>
            <a:r>
              <a:rPr lang="en-US" altLang="en-US"/>
              <a:t>E.g., Interlisp, JBuilder, Eclipse</a:t>
            </a:r>
          </a:p>
          <a:p>
            <a:pPr eaLnBrk="1" hangingPunct="1">
              <a:lnSpc>
                <a:spcPct val="90000"/>
              </a:lnSpc>
            </a:pPr>
            <a:r>
              <a:rPr lang="en-US" altLang="en-US"/>
              <a:t>Intermediate approach:</a:t>
            </a:r>
          </a:p>
          <a:p>
            <a:pPr lvl="1" eaLnBrk="1" hangingPunct="1">
              <a:lnSpc>
                <a:spcPct val="90000"/>
              </a:lnSpc>
            </a:pPr>
            <a:r>
              <a:rPr lang="en-US" altLang="en-US"/>
              <a:t>Emacs (customizable editor to lightweight SDE)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362200" y="228600"/>
            <a:ext cx="8153400" cy="609600"/>
          </a:xfrm>
        </p:spPr>
        <p:txBody>
          <a:bodyPr/>
          <a:lstStyle/>
          <a:p>
            <a:pPr eaLnBrk="1" hangingPunct="1"/>
            <a:r>
              <a:rPr lang="en-US" altLang="en-US" sz="3600"/>
              <a:t>A Typical Textbook: Scott [S]</a:t>
            </a:r>
          </a:p>
        </p:txBody>
      </p:sp>
      <p:sp>
        <p:nvSpPr>
          <p:cNvPr id="4099" name="Rectangle 3"/>
          <p:cNvSpPr>
            <a:spLocks noGrp="1" noChangeArrowheads="1"/>
          </p:cNvSpPr>
          <p:nvPr>
            <p:ph type="body" idx="1"/>
          </p:nvPr>
        </p:nvSpPr>
        <p:spPr>
          <a:xfrm>
            <a:off x="2590800" y="1143000"/>
            <a:ext cx="7239000" cy="4953000"/>
          </a:xfrm>
        </p:spPr>
        <p:txBody>
          <a:bodyPr/>
          <a:lstStyle/>
          <a:p>
            <a:pPr eaLnBrk="1" hangingPunct="1">
              <a:lnSpc>
                <a:spcPct val="80000"/>
              </a:lnSpc>
            </a:pPr>
            <a:r>
              <a:rPr lang="en-US" altLang="en-US" sz="2000" dirty="0"/>
              <a:t>Foundations</a:t>
            </a:r>
          </a:p>
          <a:p>
            <a:pPr lvl="1" eaLnBrk="1" hangingPunct="1">
              <a:lnSpc>
                <a:spcPct val="80000"/>
              </a:lnSpc>
            </a:pPr>
            <a:r>
              <a:rPr lang="en-US" altLang="en-US" sz="2000" dirty="0"/>
              <a:t>Introduction: history, translation</a:t>
            </a:r>
          </a:p>
          <a:p>
            <a:pPr lvl="1" eaLnBrk="1" hangingPunct="1">
              <a:lnSpc>
                <a:spcPct val="80000"/>
              </a:lnSpc>
            </a:pPr>
            <a:r>
              <a:rPr lang="en-US" altLang="en-US" sz="2000" dirty="0"/>
              <a:t>Syntax, names, scopes and bindings, static semantics</a:t>
            </a:r>
          </a:p>
          <a:p>
            <a:pPr lvl="1" eaLnBrk="1" hangingPunct="1">
              <a:lnSpc>
                <a:spcPct val="80000"/>
              </a:lnSpc>
            </a:pPr>
            <a:r>
              <a:rPr lang="en-US" altLang="en-US" sz="2000" dirty="0"/>
              <a:t>Semantics (not fully covered in [S])</a:t>
            </a:r>
          </a:p>
          <a:p>
            <a:pPr eaLnBrk="1" hangingPunct="1">
              <a:lnSpc>
                <a:spcPct val="80000"/>
              </a:lnSpc>
            </a:pPr>
            <a:r>
              <a:rPr lang="en-US" altLang="en-US" sz="2000" dirty="0"/>
              <a:t>Core Issues in Language Design:</a:t>
            </a:r>
          </a:p>
          <a:p>
            <a:pPr lvl="1" eaLnBrk="1" hangingPunct="1">
              <a:lnSpc>
                <a:spcPct val="80000"/>
              </a:lnSpc>
            </a:pPr>
            <a:r>
              <a:rPr lang="en-US" altLang="en-US" sz="2000" dirty="0"/>
              <a:t>Control flow</a:t>
            </a:r>
          </a:p>
          <a:p>
            <a:pPr lvl="1" eaLnBrk="1" hangingPunct="1">
              <a:lnSpc>
                <a:spcPct val="80000"/>
              </a:lnSpc>
            </a:pPr>
            <a:r>
              <a:rPr lang="en-US" altLang="en-US" sz="2000" dirty="0"/>
              <a:t>Data types</a:t>
            </a:r>
          </a:p>
          <a:p>
            <a:pPr lvl="1" eaLnBrk="1" hangingPunct="1">
              <a:lnSpc>
                <a:spcPct val="80000"/>
              </a:lnSpc>
            </a:pPr>
            <a:r>
              <a:rPr lang="en-US" altLang="en-US" sz="2000" dirty="0"/>
              <a:t>Subroutines and control abstractions</a:t>
            </a:r>
          </a:p>
          <a:p>
            <a:pPr lvl="1" eaLnBrk="1" hangingPunct="1">
              <a:lnSpc>
                <a:spcPct val="80000"/>
              </a:lnSpc>
            </a:pPr>
            <a:r>
              <a:rPr lang="en-US" altLang="en-US" sz="2000" dirty="0"/>
              <a:t>Data abstraction and object orientation</a:t>
            </a:r>
          </a:p>
          <a:p>
            <a:pPr eaLnBrk="1" hangingPunct="1">
              <a:lnSpc>
                <a:spcPct val="80000"/>
              </a:lnSpc>
            </a:pPr>
            <a:r>
              <a:rPr lang="en-US" altLang="en-US" sz="2000" dirty="0"/>
              <a:t>Programming models (paradigms):</a:t>
            </a:r>
          </a:p>
          <a:p>
            <a:pPr lvl="1" eaLnBrk="1" hangingPunct="1">
              <a:lnSpc>
                <a:spcPct val="80000"/>
              </a:lnSpc>
            </a:pPr>
            <a:r>
              <a:rPr lang="en-US" altLang="en-US" sz="2000" dirty="0"/>
              <a:t>Imperative languages</a:t>
            </a:r>
          </a:p>
          <a:p>
            <a:pPr lvl="1" eaLnBrk="1" hangingPunct="1">
              <a:lnSpc>
                <a:spcPct val="80000"/>
              </a:lnSpc>
            </a:pPr>
            <a:r>
              <a:rPr lang="en-US" altLang="en-US" sz="2000" dirty="0"/>
              <a:t>Object-oriented languages</a:t>
            </a:r>
          </a:p>
          <a:p>
            <a:pPr lvl="1" eaLnBrk="1" hangingPunct="1">
              <a:lnSpc>
                <a:spcPct val="80000"/>
              </a:lnSpc>
            </a:pPr>
            <a:r>
              <a:rPr lang="en-US" altLang="en-US" sz="2000" dirty="0"/>
              <a:t>Functional languages</a:t>
            </a:r>
          </a:p>
          <a:p>
            <a:pPr lvl="1" eaLnBrk="1" hangingPunct="1">
              <a:lnSpc>
                <a:spcPct val="80000"/>
              </a:lnSpc>
            </a:pPr>
            <a:r>
              <a:rPr lang="en-US" altLang="en-US" sz="2000" dirty="0"/>
              <a:t>Logic languages</a:t>
            </a:r>
          </a:p>
          <a:p>
            <a:pPr lvl="1" eaLnBrk="1" hangingPunct="1">
              <a:lnSpc>
                <a:spcPct val="80000"/>
              </a:lnSpc>
            </a:pPr>
            <a:r>
              <a:rPr lang="en-US" altLang="en-US" sz="2000" dirty="0"/>
              <a:t>Concurrency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p:cNvSpPr>
          <p:nvPr/>
        </p:nvSpPr>
        <p:spPr bwMode="auto">
          <a:xfrm>
            <a:off x="1524000" y="6781800"/>
            <a:ext cx="8991600" cy="76200"/>
          </a:xfrm>
          <a:prstGeom prst="rect">
            <a:avLst/>
          </a:prstGeom>
          <a:solidFill>
            <a:srgbClr val="B2B2B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2800">
                <a:solidFill>
                  <a:schemeClr val="tx1"/>
                </a:solidFill>
                <a:latin typeface="Tw Cen MT" pitchFamily="34" charset="0"/>
              </a:defRPr>
            </a:lvl1pPr>
            <a:lvl2pPr marL="742950" indent="-285750" eaLnBrk="0" hangingPunct="0">
              <a:spcBef>
                <a:spcPct val="20000"/>
              </a:spcBef>
              <a:buChar char="–"/>
              <a:defRPr sz="2800">
                <a:solidFill>
                  <a:schemeClr val="tx1"/>
                </a:solidFill>
                <a:latin typeface="Tw Cen MT" pitchFamily="34" charset="0"/>
              </a:defRPr>
            </a:lvl2pPr>
            <a:lvl3pPr marL="1143000" indent="-228600" eaLnBrk="0" hangingPunct="0">
              <a:spcBef>
                <a:spcPct val="20000"/>
              </a:spcBef>
              <a:buChar char="•"/>
              <a:defRPr sz="2400">
                <a:solidFill>
                  <a:schemeClr val="tx1"/>
                </a:solidFill>
                <a:latin typeface="Tw Cen MT" pitchFamily="34" charset="0"/>
              </a:defRPr>
            </a:lvl3pPr>
            <a:lvl4pPr marL="1600200" indent="-228600" eaLnBrk="0" hangingPunct="0">
              <a:spcBef>
                <a:spcPct val="20000"/>
              </a:spcBef>
              <a:buChar char="–"/>
              <a:defRPr sz="2000">
                <a:solidFill>
                  <a:schemeClr val="tx1"/>
                </a:solidFill>
                <a:latin typeface="Tw Cen MT" pitchFamily="34" charset="0"/>
              </a:defRPr>
            </a:lvl4pPr>
            <a:lvl5pPr marL="2057400" indent="-228600" eaLnBrk="0" hangingPunct="0">
              <a:spcBef>
                <a:spcPct val="20000"/>
              </a:spcBef>
              <a:buChar char="»"/>
              <a:defRPr sz="2000">
                <a:solidFill>
                  <a:schemeClr val="tx1"/>
                </a:solidFill>
                <a:latin typeface="Tw Cen MT" pitchFamily="34" charset="0"/>
              </a:defRPr>
            </a:lvl5pPr>
            <a:lvl6pPr marL="2514600" indent="-228600" eaLnBrk="0" fontAlgn="base" hangingPunct="0">
              <a:spcBef>
                <a:spcPct val="20000"/>
              </a:spcBef>
              <a:spcAft>
                <a:spcPct val="0"/>
              </a:spcAft>
              <a:buChar char="»"/>
              <a:defRPr sz="2000">
                <a:solidFill>
                  <a:schemeClr val="tx1"/>
                </a:solidFill>
                <a:latin typeface="Tw Cen MT" pitchFamily="34" charset="0"/>
              </a:defRPr>
            </a:lvl6pPr>
            <a:lvl7pPr marL="2971800" indent="-228600" eaLnBrk="0" fontAlgn="base" hangingPunct="0">
              <a:spcBef>
                <a:spcPct val="20000"/>
              </a:spcBef>
              <a:spcAft>
                <a:spcPct val="0"/>
              </a:spcAft>
              <a:buChar char="»"/>
              <a:defRPr sz="2000">
                <a:solidFill>
                  <a:schemeClr val="tx1"/>
                </a:solidFill>
                <a:latin typeface="Tw Cen MT" pitchFamily="34" charset="0"/>
              </a:defRPr>
            </a:lvl7pPr>
            <a:lvl8pPr marL="3429000" indent="-228600" eaLnBrk="0" fontAlgn="base" hangingPunct="0">
              <a:spcBef>
                <a:spcPct val="20000"/>
              </a:spcBef>
              <a:spcAft>
                <a:spcPct val="0"/>
              </a:spcAft>
              <a:buChar char="»"/>
              <a:defRPr sz="2000">
                <a:solidFill>
                  <a:schemeClr val="tx1"/>
                </a:solidFill>
                <a:latin typeface="Tw Cen MT" pitchFamily="34" charset="0"/>
              </a:defRPr>
            </a:lvl8pPr>
            <a:lvl9pPr marL="3886200" indent="-228600" eaLnBrk="0" fontAlgn="base" hangingPunct="0">
              <a:spcBef>
                <a:spcPct val="20000"/>
              </a:spcBef>
              <a:spcAft>
                <a:spcPct val="0"/>
              </a:spcAft>
              <a:buChar char="»"/>
              <a:defRPr sz="2000">
                <a:solidFill>
                  <a:schemeClr val="tx1"/>
                </a:solidFill>
                <a:latin typeface="Tw Cen MT" pitchFamily="34" charset="0"/>
              </a:defRPr>
            </a:lvl9pPr>
          </a:lstStyle>
          <a:p>
            <a:pPr eaLnBrk="1" hangingPunct="1">
              <a:spcBef>
                <a:spcPct val="0"/>
              </a:spcBef>
              <a:buFontTx/>
              <a:buNone/>
            </a:pPr>
            <a:endParaRPr lang="en-US" altLang="en-US" sz="2400">
              <a:latin typeface="Times New Roman" pitchFamily="18" charset="0"/>
            </a:endParaRPr>
          </a:p>
        </p:txBody>
      </p:sp>
      <p:sp>
        <p:nvSpPr>
          <p:cNvPr id="24579" name="Rectangle 4"/>
          <p:cNvSpPr>
            <a:spLocks/>
          </p:cNvSpPr>
          <p:nvPr/>
        </p:nvSpPr>
        <p:spPr bwMode="auto">
          <a:xfrm>
            <a:off x="9525000" y="6781800"/>
            <a:ext cx="1143000" cy="7620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2800">
                <a:solidFill>
                  <a:schemeClr val="tx1"/>
                </a:solidFill>
                <a:latin typeface="Tw Cen MT" pitchFamily="34" charset="0"/>
              </a:defRPr>
            </a:lvl1pPr>
            <a:lvl2pPr marL="742950" indent="-285750" eaLnBrk="0" hangingPunct="0">
              <a:spcBef>
                <a:spcPct val="20000"/>
              </a:spcBef>
              <a:buChar char="–"/>
              <a:defRPr sz="2800">
                <a:solidFill>
                  <a:schemeClr val="tx1"/>
                </a:solidFill>
                <a:latin typeface="Tw Cen MT" pitchFamily="34" charset="0"/>
              </a:defRPr>
            </a:lvl2pPr>
            <a:lvl3pPr marL="1143000" indent="-228600" eaLnBrk="0" hangingPunct="0">
              <a:spcBef>
                <a:spcPct val="20000"/>
              </a:spcBef>
              <a:buChar char="•"/>
              <a:defRPr sz="2400">
                <a:solidFill>
                  <a:schemeClr val="tx1"/>
                </a:solidFill>
                <a:latin typeface="Tw Cen MT" pitchFamily="34" charset="0"/>
              </a:defRPr>
            </a:lvl3pPr>
            <a:lvl4pPr marL="1600200" indent="-228600" eaLnBrk="0" hangingPunct="0">
              <a:spcBef>
                <a:spcPct val="20000"/>
              </a:spcBef>
              <a:buChar char="–"/>
              <a:defRPr sz="2000">
                <a:solidFill>
                  <a:schemeClr val="tx1"/>
                </a:solidFill>
                <a:latin typeface="Tw Cen MT" pitchFamily="34" charset="0"/>
              </a:defRPr>
            </a:lvl4pPr>
            <a:lvl5pPr marL="2057400" indent="-228600" eaLnBrk="0" hangingPunct="0">
              <a:spcBef>
                <a:spcPct val="20000"/>
              </a:spcBef>
              <a:buChar char="»"/>
              <a:defRPr sz="2000">
                <a:solidFill>
                  <a:schemeClr val="tx1"/>
                </a:solidFill>
                <a:latin typeface="Tw Cen MT" pitchFamily="34" charset="0"/>
              </a:defRPr>
            </a:lvl5pPr>
            <a:lvl6pPr marL="2514600" indent="-228600" eaLnBrk="0" fontAlgn="base" hangingPunct="0">
              <a:spcBef>
                <a:spcPct val="20000"/>
              </a:spcBef>
              <a:spcAft>
                <a:spcPct val="0"/>
              </a:spcAft>
              <a:buChar char="»"/>
              <a:defRPr sz="2000">
                <a:solidFill>
                  <a:schemeClr val="tx1"/>
                </a:solidFill>
                <a:latin typeface="Tw Cen MT" pitchFamily="34" charset="0"/>
              </a:defRPr>
            </a:lvl6pPr>
            <a:lvl7pPr marL="2971800" indent="-228600" eaLnBrk="0" fontAlgn="base" hangingPunct="0">
              <a:spcBef>
                <a:spcPct val="20000"/>
              </a:spcBef>
              <a:spcAft>
                <a:spcPct val="0"/>
              </a:spcAft>
              <a:buChar char="»"/>
              <a:defRPr sz="2000">
                <a:solidFill>
                  <a:schemeClr val="tx1"/>
                </a:solidFill>
                <a:latin typeface="Tw Cen MT" pitchFamily="34" charset="0"/>
              </a:defRPr>
            </a:lvl7pPr>
            <a:lvl8pPr marL="3429000" indent="-228600" eaLnBrk="0" fontAlgn="base" hangingPunct="0">
              <a:spcBef>
                <a:spcPct val="20000"/>
              </a:spcBef>
              <a:spcAft>
                <a:spcPct val="0"/>
              </a:spcAft>
              <a:buChar char="»"/>
              <a:defRPr sz="2000">
                <a:solidFill>
                  <a:schemeClr val="tx1"/>
                </a:solidFill>
                <a:latin typeface="Tw Cen MT" pitchFamily="34" charset="0"/>
              </a:defRPr>
            </a:lvl8pPr>
            <a:lvl9pPr marL="3886200" indent="-228600" eaLnBrk="0" fontAlgn="base" hangingPunct="0">
              <a:spcBef>
                <a:spcPct val="20000"/>
              </a:spcBef>
              <a:spcAft>
                <a:spcPct val="0"/>
              </a:spcAft>
              <a:buChar char="»"/>
              <a:defRPr sz="2000">
                <a:solidFill>
                  <a:schemeClr val="tx1"/>
                </a:solidFill>
                <a:latin typeface="Tw Cen MT" pitchFamily="34" charset="0"/>
              </a:defRPr>
            </a:lvl9pPr>
          </a:lstStyle>
          <a:p>
            <a:pPr eaLnBrk="1" hangingPunct="1">
              <a:spcBef>
                <a:spcPct val="0"/>
              </a:spcBef>
              <a:buFontTx/>
              <a:buNone/>
            </a:pPr>
            <a:endParaRPr lang="en-US" altLang="en-US" sz="2400">
              <a:latin typeface="Times New Roman" pitchFamily="18" charset="0"/>
            </a:endParaRPr>
          </a:p>
        </p:txBody>
      </p:sp>
      <p:sp>
        <p:nvSpPr>
          <p:cNvPr id="24580" name="Rectangle 6"/>
          <p:cNvSpPr>
            <a:spLocks/>
          </p:cNvSpPr>
          <p:nvPr/>
        </p:nvSpPr>
        <p:spPr bwMode="auto">
          <a:xfrm>
            <a:off x="1524000" y="0"/>
            <a:ext cx="9144000" cy="68580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ct val="20000"/>
              </a:spcBef>
              <a:buChar char="•"/>
              <a:defRPr sz="2800">
                <a:solidFill>
                  <a:schemeClr val="tx1"/>
                </a:solidFill>
                <a:latin typeface="Tw Cen MT" pitchFamily="34" charset="0"/>
              </a:defRPr>
            </a:lvl1pPr>
            <a:lvl2pPr marL="742950" indent="-285750" eaLnBrk="0" hangingPunct="0">
              <a:spcBef>
                <a:spcPct val="20000"/>
              </a:spcBef>
              <a:buChar char="–"/>
              <a:defRPr sz="2800">
                <a:solidFill>
                  <a:schemeClr val="tx1"/>
                </a:solidFill>
                <a:latin typeface="Tw Cen MT" pitchFamily="34" charset="0"/>
              </a:defRPr>
            </a:lvl2pPr>
            <a:lvl3pPr marL="1143000" indent="-228600" eaLnBrk="0" hangingPunct="0">
              <a:spcBef>
                <a:spcPct val="20000"/>
              </a:spcBef>
              <a:buChar char="•"/>
              <a:defRPr sz="2400">
                <a:solidFill>
                  <a:schemeClr val="tx1"/>
                </a:solidFill>
                <a:latin typeface="Tw Cen MT" pitchFamily="34" charset="0"/>
              </a:defRPr>
            </a:lvl3pPr>
            <a:lvl4pPr marL="1600200" indent="-228600" eaLnBrk="0" hangingPunct="0">
              <a:spcBef>
                <a:spcPct val="20000"/>
              </a:spcBef>
              <a:buChar char="–"/>
              <a:defRPr sz="2000">
                <a:solidFill>
                  <a:schemeClr val="tx1"/>
                </a:solidFill>
                <a:latin typeface="Tw Cen MT" pitchFamily="34" charset="0"/>
              </a:defRPr>
            </a:lvl4pPr>
            <a:lvl5pPr marL="2057400" indent="-228600" eaLnBrk="0" hangingPunct="0">
              <a:spcBef>
                <a:spcPct val="20000"/>
              </a:spcBef>
              <a:buChar char="»"/>
              <a:defRPr sz="2000">
                <a:solidFill>
                  <a:schemeClr val="tx1"/>
                </a:solidFill>
                <a:latin typeface="Tw Cen MT" pitchFamily="34" charset="0"/>
              </a:defRPr>
            </a:lvl5pPr>
            <a:lvl6pPr marL="2514600" indent="-228600" eaLnBrk="0" fontAlgn="base" hangingPunct="0">
              <a:spcBef>
                <a:spcPct val="20000"/>
              </a:spcBef>
              <a:spcAft>
                <a:spcPct val="0"/>
              </a:spcAft>
              <a:buChar char="»"/>
              <a:defRPr sz="2000">
                <a:solidFill>
                  <a:schemeClr val="tx1"/>
                </a:solidFill>
                <a:latin typeface="Tw Cen MT" pitchFamily="34" charset="0"/>
              </a:defRPr>
            </a:lvl6pPr>
            <a:lvl7pPr marL="2971800" indent="-228600" eaLnBrk="0" fontAlgn="base" hangingPunct="0">
              <a:spcBef>
                <a:spcPct val="20000"/>
              </a:spcBef>
              <a:spcAft>
                <a:spcPct val="0"/>
              </a:spcAft>
              <a:buChar char="»"/>
              <a:defRPr sz="2000">
                <a:solidFill>
                  <a:schemeClr val="tx1"/>
                </a:solidFill>
                <a:latin typeface="Tw Cen MT" pitchFamily="34" charset="0"/>
              </a:defRPr>
            </a:lvl7pPr>
            <a:lvl8pPr marL="3429000" indent="-228600" eaLnBrk="0" fontAlgn="base" hangingPunct="0">
              <a:spcBef>
                <a:spcPct val="20000"/>
              </a:spcBef>
              <a:spcAft>
                <a:spcPct val="0"/>
              </a:spcAft>
              <a:buChar char="»"/>
              <a:defRPr sz="2000">
                <a:solidFill>
                  <a:schemeClr val="tx1"/>
                </a:solidFill>
                <a:latin typeface="Tw Cen MT" pitchFamily="34" charset="0"/>
              </a:defRPr>
            </a:lvl8pPr>
            <a:lvl9pPr marL="3886200" indent="-228600" eaLnBrk="0" fontAlgn="base" hangingPunct="0">
              <a:spcBef>
                <a:spcPct val="20000"/>
              </a:spcBef>
              <a:spcAft>
                <a:spcPct val="0"/>
              </a:spcAft>
              <a:buChar char="»"/>
              <a:defRPr sz="2000">
                <a:solidFill>
                  <a:schemeClr val="tx1"/>
                </a:solidFill>
                <a:latin typeface="Tw Cen MT" pitchFamily="34" charset="0"/>
              </a:defRPr>
            </a:lvl9pPr>
          </a:lstStyle>
          <a:p>
            <a:pPr eaLnBrk="1" hangingPunct="1">
              <a:spcBef>
                <a:spcPct val="0"/>
              </a:spcBef>
              <a:buFontTx/>
              <a:buNone/>
            </a:pPr>
            <a:endParaRPr lang="en-US" altLang="en-US" sz="2400">
              <a:latin typeface="Times New Roman" pitchFamily="18" charset="0"/>
            </a:endParaRPr>
          </a:p>
        </p:txBody>
      </p:sp>
      <p:sp>
        <p:nvSpPr>
          <p:cNvPr id="24581" name="Rectangle 8"/>
          <p:cNvSpPr>
            <a:spLocks/>
          </p:cNvSpPr>
          <p:nvPr/>
        </p:nvSpPr>
        <p:spPr bwMode="auto">
          <a:xfrm>
            <a:off x="1701800" y="6248400"/>
            <a:ext cx="2908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lstStyle>
            <a:lvl1pPr marL="39688" eaLnBrk="0" hangingPunct="0">
              <a:spcBef>
                <a:spcPct val="20000"/>
              </a:spcBef>
              <a:buChar char="•"/>
              <a:defRPr sz="2800">
                <a:solidFill>
                  <a:schemeClr val="tx1"/>
                </a:solidFill>
                <a:latin typeface="Tw Cen MT" pitchFamily="34" charset="0"/>
              </a:defRPr>
            </a:lvl1pPr>
            <a:lvl2pPr marL="742950" indent="-285750" eaLnBrk="0" hangingPunct="0">
              <a:spcBef>
                <a:spcPct val="20000"/>
              </a:spcBef>
              <a:buChar char="–"/>
              <a:defRPr sz="2800">
                <a:solidFill>
                  <a:schemeClr val="tx1"/>
                </a:solidFill>
                <a:latin typeface="Tw Cen MT" pitchFamily="34" charset="0"/>
              </a:defRPr>
            </a:lvl2pPr>
            <a:lvl3pPr marL="1143000" indent="-228600" eaLnBrk="0" hangingPunct="0">
              <a:spcBef>
                <a:spcPct val="20000"/>
              </a:spcBef>
              <a:buChar char="•"/>
              <a:defRPr sz="2400">
                <a:solidFill>
                  <a:schemeClr val="tx1"/>
                </a:solidFill>
                <a:latin typeface="Tw Cen MT" pitchFamily="34" charset="0"/>
              </a:defRPr>
            </a:lvl3pPr>
            <a:lvl4pPr marL="1600200" indent="-228600" eaLnBrk="0" hangingPunct="0">
              <a:spcBef>
                <a:spcPct val="20000"/>
              </a:spcBef>
              <a:buChar char="–"/>
              <a:defRPr sz="2000">
                <a:solidFill>
                  <a:schemeClr val="tx1"/>
                </a:solidFill>
                <a:latin typeface="Tw Cen MT" pitchFamily="34" charset="0"/>
              </a:defRPr>
            </a:lvl4pPr>
            <a:lvl5pPr marL="2057400" indent="-228600" eaLnBrk="0" hangingPunct="0">
              <a:spcBef>
                <a:spcPct val="20000"/>
              </a:spcBef>
              <a:buChar char="»"/>
              <a:defRPr sz="2000">
                <a:solidFill>
                  <a:schemeClr val="tx1"/>
                </a:solidFill>
                <a:latin typeface="Tw Cen MT" pitchFamily="34" charset="0"/>
              </a:defRPr>
            </a:lvl5pPr>
            <a:lvl6pPr marL="2514600" indent="-228600" eaLnBrk="0" fontAlgn="base" hangingPunct="0">
              <a:spcBef>
                <a:spcPct val="20000"/>
              </a:spcBef>
              <a:spcAft>
                <a:spcPct val="0"/>
              </a:spcAft>
              <a:buChar char="»"/>
              <a:defRPr sz="2000">
                <a:solidFill>
                  <a:schemeClr val="tx1"/>
                </a:solidFill>
                <a:latin typeface="Tw Cen MT" pitchFamily="34" charset="0"/>
              </a:defRPr>
            </a:lvl6pPr>
            <a:lvl7pPr marL="2971800" indent="-228600" eaLnBrk="0" fontAlgn="base" hangingPunct="0">
              <a:spcBef>
                <a:spcPct val="20000"/>
              </a:spcBef>
              <a:spcAft>
                <a:spcPct val="0"/>
              </a:spcAft>
              <a:buChar char="»"/>
              <a:defRPr sz="2000">
                <a:solidFill>
                  <a:schemeClr val="tx1"/>
                </a:solidFill>
                <a:latin typeface="Tw Cen MT" pitchFamily="34" charset="0"/>
              </a:defRPr>
            </a:lvl7pPr>
            <a:lvl8pPr marL="3429000" indent="-228600" eaLnBrk="0" fontAlgn="base" hangingPunct="0">
              <a:spcBef>
                <a:spcPct val="20000"/>
              </a:spcBef>
              <a:spcAft>
                <a:spcPct val="0"/>
              </a:spcAft>
              <a:buChar char="»"/>
              <a:defRPr sz="2000">
                <a:solidFill>
                  <a:schemeClr val="tx1"/>
                </a:solidFill>
                <a:latin typeface="Tw Cen MT" pitchFamily="34" charset="0"/>
              </a:defRPr>
            </a:lvl8pPr>
            <a:lvl9pPr marL="3886200" indent="-228600" eaLnBrk="0" fontAlgn="base" hangingPunct="0">
              <a:spcBef>
                <a:spcPct val="20000"/>
              </a:spcBef>
              <a:spcAft>
                <a:spcPct val="0"/>
              </a:spcAft>
              <a:buChar char="»"/>
              <a:defRPr sz="2000">
                <a:solidFill>
                  <a:schemeClr val="tx1"/>
                </a:solidFill>
                <a:latin typeface="Tw Cen MT" pitchFamily="34" charset="0"/>
              </a:defRPr>
            </a:lvl9pPr>
          </a:lstStyle>
          <a:p>
            <a:pPr eaLnBrk="1" hangingPunct="1">
              <a:spcBef>
                <a:spcPct val="0"/>
              </a:spcBef>
              <a:buFontTx/>
              <a:buNone/>
            </a:pPr>
            <a:r>
              <a:rPr lang="en-US" altLang="en-US" sz="1000">
                <a:latin typeface="Arial" charset="0"/>
                <a:cs typeface="Arial" charset="0"/>
                <a:sym typeface="Arial" charset="0"/>
              </a:rPr>
              <a:t>Copyright © 2009 Elsevier</a:t>
            </a:r>
          </a:p>
        </p:txBody>
      </p:sp>
      <p:sp>
        <p:nvSpPr>
          <p:cNvPr id="24582" name="Rectangle 10"/>
          <p:cNvSpPr>
            <a:spLocks noGrp="1" noChangeArrowheads="1"/>
          </p:cNvSpPr>
          <p:nvPr>
            <p:ph type="body" idx="1"/>
          </p:nvPr>
        </p:nvSpPr>
        <p:spPr>
          <a:xfrm>
            <a:off x="1981200" y="1295400"/>
            <a:ext cx="8077200" cy="4876800"/>
          </a:xfrm>
        </p:spPr>
        <p:txBody>
          <a:bodyPr vert="horz" wrap="square" lIns="91440" tIns="45720" rIns="132080" bIns="45720" numCol="1" anchor="t" anchorCtr="0" compatLnSpc="1">
            <a:prstTxWarp prst="textNoShape">
              <a:avLst/>
            </a:prstTxWarp>
          </a:bodyPr>
          <a:lstStyle/>
          <a:p>
            <a:pPr marL="382588" eaLnBrk="1" hangingPunct="1"/>
            <a:r>
              <a:rPr lang="en-US" altLang="en-US" sz="3200"/>
              <a:t>Why do we have programming languages?</a:t>
            </a:r>
          </a:p>
          <a:p>
            <a:pPr marL="782638" lvl="1" eaLnBrk="1" hangingPunct="1"/>
            <a:r>
              <a:rPr lang="en-US" altLang="en-US" sz="3200"/>
              <a:t>way of thinking---way of expressing algorithms</a:t>
            </a:r>
          </a:p>
          <a:p>
            <a:pPr marL="1131888" lvl="2" eaLnBrk="1" hangingPunct="1"/>
            <a:r>
              <a:rPr lang="en-US" altLang="en-US" sz="2800"/>
              <a:t>languages from the user's point of view</a:t>
            </a:r>
          </a:p>
          <a:p>
            <a:pPr marL="782638" lvl="1" eaLnBrk="1" hangingPunct="1"/>
            <a:r>
              <a:rPr lang="en-US" altLang="en-US" sz="3200"/>
              <a:t>abstraction of virtual machine---way of specifying what you want the hardware to do without getting down into the bits</a:t>
            </a:r>
          </a:p>
          <a:p>
            <a:pPr marL="1131888" lvl="2" eaLnBrk="1" hangingPunct="1"/>
            <a:r>
              <a:rPr lang="en-US" altLang="en-US" sz="2800"/>
              <a:t>languages from the implementor's point of view</a:t>
            </a:r>
          </a:p>
        </p:txBody>
      </p:sp>
      <p:sp>
        <p:nvSpPr>
          <p:cNvPr id="24583" name="Rectangle 11"/>
          <p:cNvSpPr>
            <a:spLocks noGrp="1" noChangeArrowheads="1"/>
          </p:cNvSpPr>
          <p:nvPr>
            <p:ph type="title"/>
          </p:nvPr>
        </p:nvSpPr>
        <p:spPr>
          <a:xfrm>
            <a:off x="2209800" y="304800"/>
            <a:ext cx="7772400" cy="762000"/>
          </a:xfrm>
        </p:spPr>
        <p:txBody>
          <a:bodyPr/>
          <a:lstStyle/>
          <a:p>
            <a:pPr eaLnBrk="1" hangingPunct="1"/>
            <a:r>
              <a:rPr lang="en-US" altLang="en-US"/>
              <a:t>What is a language for?</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286000" y="152400"/>
            <a:ext cx="8153400" cy="838200"/>
          </a:xfrm>
        </p:spPr>
        <p:txBody>
          <a:bodyPr/>
          <a:lstStyle/>
          <a:p>
            <a:pPr eaLnBrk="1" hangingPunct="1"/>
            <a:r>
              <a:rPr lang="en-US" altLang="en-US" sz="4000"/>
              <a:t>PLs as Algorithm Description Languages</a:t>
            </a:r>
          </a:p>
        </p:txBody>
      </p:sp>
      <p:sp>
        <p:nvSpPr>
          <p:cNvPr id="25603" name="Rectangle 3"/>
          <p:cNvSpPr>
            <a:spLocks noGrp="1" noChangeArrowheads="1"/>
          </p:cNvSpPr>
          <p:nvPr>
            <p:ph type="body" idx="1"/>
          </p:nvPr>
        </p:nvSpPr>
        <p:spPr>
          <a:xfrm>
            <a:off x="2209800" y="1295400"/>
            <a:ext cx="7772400" cy="4800600"/>
          </a:xfrm>
        </p:spPr>
        <p:txBody>
          <a:bodyPr/>
          <a:lstStyle/>
          <a:p>
            <a:pPr eaLnBrk="1" hangingPunct="1">
              <a:lnSpc>
                <a:spcPct val="90000"/>
              </a:lnSpc>
            </a:pPr>
            <a:r>
              <a:rPr lang="en-US" altLang="en-US"/>
              <a:t>“Most people consider a programming language merely as code with the sole purpose of constructing software for computers to run.  However, a language is a computational model, and programs are formal texts amenable to mathematical reasoning.  The model must be defined so that its semantics are delineated without reference to an underlying mechanism, be it physical or abstract.”</a:t>
            </a:r>
          </a:p>
          <a:p>
            <a:pPr eaLnBrk="1" hangingPunct="1">
              <a:lnSpc>
                <a:spcPct val="90000"/>
              </a:lnSpc>
            </a:pPr>
            <a:r>
              <a:rPr lang="en-US" altLang="en-US"/>
              <a:t>Niklaus Wirth, “Good Ideas, through the Looking Glass,” </a:t>
            </a:r>
            <a:r>
              <a:rPr lang="en-US" altLang="en-US" i="1"/>
              <a:t>Computer</a:t>
            </a:r>
            <a:r>
              <a:rPr lang="en-US" altLang="en-US"/>
              <a:t>, January 2006, pp.28-39.</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en-US"/>
              <a:t>Influences on PL Design</a:t>
            </a:r>
          </a:p>
        </p:txBody>
      </p:sp>
      <p:sp>
        <p:nvSpPr>
          <p:cNvPr id="26627" name="Rectangle 3"/>
          <p:cNvSpPr>
            <a:spLocks noGrp="1" noChangeArrowheads="1"/>
          </p:cNvSpPr>
          <p:nvPr>
            <p:ph type="body" idx="1"/>
          </p:nvPr>
        </p:nvSpPr>
        <p:spPr/>
        <p:txBody>
          <a:bodyPr/>
          <a:lstStyle/>
          <a:p>
            <a:pPr eaLnBrk="1" hangingPunct="1"/>
            <a:r>
              <a:rPr lang="en-US" altLang="en-US"/>
              <a:t>Software design methodology (“People”)</a:t>
            </a:r>
          </a:p>
          <a:p>
            <a:pPr lvl="1" eaLnBrk="1" hangingPunct="1"/>
            <a:r>
              <a:rPr lang="en-US" altLang="en-US"/>
              <a:t>Need to reduce the cost of software development</a:t>
            </a:r>
          </a:p>
          <a:p>
            <a:pPr eaLnBrk="1" hangingPunct="1"/>
            <a:r>
              <a:rPr lang="en-US" altLang="en-US"/>
              <a:t>Computer architecture (“Machines”)</a:t>
            </a:r>
          </a:p>
          <a:p>
            <a:pPr lvl="1" eaLnBrk="1" hangingPunct="1"/>
            <a:r>
              <a:rPr lang="en-US" altLang="en-US"/>
              <a:t>Efficiency in execution</a:t>
            </a:r>
          </a:p>
          <a:p>
            <a:pPr eaLnBrk="1" hangingPunct="1"/>
            <a:r>
              <a:rPr lang="en-US" altLang="en-US"/>
              <a:t>A continuing tension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209800" y="304800"/>
            <a:ext cx="7772400" cy="1143000"/>
          </a:xfrm>
        </p:spPr>
        <p:txBody>
          <a:bodyPr/>
          <a:lstStyle/>
          <a:p>
            <a:pPr eaLnBrk="1" hangingPunct="1"/>
            <a:r>
              <a:rPr lang="en-US" altLang="en-US" sz="4000"/>
              <a:t>Software Design Methodology and PLs</a:t>
            </a:r>
          </a:p>
        </p:txBody>
      </p:sp>
      <p:sp>
        <p:nvSpPr>
          <p:cNvPr id="27651" name="Rectangle 3"/>
          <p:cNvSpPr>
            <a:spLocks noGrp="1" noChangeArrowheads="1"/>
          </p:cNvSpPr>
          <p:nvPr>
            <p:ph type="body" idx="1"/>
          </p:nvPr>
        </p:nvSpPr>
        <p:spPr>
          <a:xfrm>
            <a:off x="1828800" y="1600200"/>
            <a:ext cx="8610600" cy="4724400"/>
          </a:xfrm>
        </p:spPr>
        <p:txBody>
          <a:bodyPr/>
          <a:lstStyle/>
          <a:p>
            <a:pPr eaLnBrk="1" hangingPunct="1">
              <a:lnSpc>
                <a:spcPct val="90000"/>
              </a:lnSpc>
            </a:pPr>
            <a:r>
              <a:rPr lang="en-US" altLang="en-US" dirty="0"/>
              <a:t>Examples of convergence of software design methodology and PLs:</a:t>
            </a:r>
          </a:p>
          <a:p>
            <a:pPr lvl="1" eaLnBrk="1" hangingPunct="1">
              <a:lnSpc>
                <a:spcPct val="90000"/>
              </a:lnSpc>
            </a:pPr>
            <a:r>
              <a:rPr lang="en-US" altLang="en-US" dirty="0"/>
              <a:t>Separation of concerns (a cognitive principle)</a:t>
            </a:r>
          </a:p>
          <a:p>
            <a:pPr lvl="1" eaLnBrk="1" hangingPunct="1">
              <a:lnSpc>
                <a:spcPct val="90000"/>
              </a:lnSpc>
            </a:pPr>
            <a:r>
              <a:rPr lang="en-US" altLang="en-US" dirty="0"/>
              <a:t>Divide and conquer (an algorithm design technique)</a:t>
            </a:r>
          </a:p>
          <a:p>
            <a:pPr lvl="1" eaLnBrk="1" hangingPunct="1">
              <a:lnSpc>
                <a:spcPct val="90000"/>
              </a:lnSpc>
            </a:pPr>
            <a:r>
              <a:rPr lang="en-US" altLang="en-US" dirty="0"/>
              <a:t>Information hiding (a software development method)</a:t>
            </a:r>
          </a:p>
          <a:p>
            <a:pPr lvl="1" eaLnBrk="1" hangingPunct="1">
              <a:lnSpc>
                <a:spcPct val="90000"/>
              </a:lnSpc>
            </a:pPr>
            <a:r>
              <a:rPr lang="en-US" altLang="en-US" dirty="0"/>
              <a:t>Data abstraction facilities, embodied in PL constructs such as:</a:t>
            </a:r>
          </a:p>
          <a:p>
            <a:pPr lvl="2" eaLnBrk="1" hangingPunct="1">
              <a:lnSpc>
                <a:spcPct val="90000"/>
              </a:lnSpc>
            </a:pPr>
            <a:r>
              <a:rPr lang="en-US" altLang="en-US" dirty="0"/>
              <a:t>SIMULA 67 class, Modula 2 module, Ada package, Smalltalk class, CLU cluster, C++ class, Java class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209800" y="228600"/>
            <a:ext cx="7772400" cy="762000"/>
          </a:xfrm>
        </p:spPr>
        <p:txBody>
          <a:bodyPr/>
          <a:lstStyle/>
          <a:p>
            <a:pPr eaLnBrk="1" hangingPunct="1"/>
            <a:r>
              <a:rPr lang="en-US" altLang="en-US"/>
              <a:t>Abstraction</a:t>
            </a:r>
          </a:p>
        </p:txBody>
      </p:sp>
      <p:sp>
        <p:nvSpPr>
          <p:cNvPr id="28675" name="Rectangle 3"/>
          <p:cNvSpPr>
            <a:spLocks noGrp="1" noChangeArrowheads="1"/>
          </p:cNvSpPr>
          <p:nvPr>
            <p:ph type="body" idx="1"/>
          </p:nvPr>
        </p:nvSpPr>
        <p:spPr>
          <a:xfrm>
            <a:off x="2209800" y="1295400"/>
            <a:ext cx="7772400" cy="4800600"/>
          </a:xfrm>
        </p:spPr>
        <p:txBody>
          <a:bodyPr/>
          <a:lstStyle/>
          <a:p>
            <a:pPr eaLnBrk="1" hangingPunct="1"/>
            <a:r>
              <a:rPr lang="en-US" altLang="en-US" sz="2400"/>
              <a:t>Abstraction is the process of identifying the important qualities or properties of a phenomenon being modeled</a:t>
            </a:r>
          </a:p>
          <a:p>
            <a:pPr eaLnBrk="1" hangingPunct="1"/>
            <a:r>
              <a:rPr lang="en-US" altLang="en-US" sz="2400"/>
              <a:t>Programming languages are abstractions from the underlying physical processor: they implement “virtual machines”</a:t>
            </a:r>
          </a:p>
          <a:p>
            <a:pPr eaLnBrk="1" hangingPunct="1"/>
            <a:r>
              <a:rPr lang="en-US" altLang="en-US" sz="2400"/>
              <a:t>Programming languages are also the tools with which the programmer can implement the abstract models</a:t>
            </a:r>
          </a:p>
          <a:p>
            <a:pPr eaLnBrk="1" hangingPunct="1"/>
            <a:r>
              <a:rPr lang="en-US" altLang="en-US" sz="2400"/>
              <a:t>Symbolic naming per se is a powerful abstracting mechanism: the programmer is freed from concerns of a bookkeeping nature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209800" y="304800"/>
            <a:ext cx="7772400" cy="838200"/>
          </a:xfrm>
        </p:spPr>
        <p:txBody>
          <a:bodyPr/>
          <a:lstStyle/>
          <a:p>
            <a:pPr eaLnBrk="1" hangingPunct="1"/>
            <a:r>
              <a:rPr lang="en-US" altLang="en-US"/>
              <a:t>Data Abstraction</a:t>
            </a:r>
          </a:p>
        </p:txBody>
      </p:sp>
      <p:sp>
        <p:nvSpPr>
          <p:cNvPr id="29699" name="Rectangle 3"/>
          <p:cNvSpPr>
            <a:spLocks noGrp="1" noChangeArrowheads="1"/>
          </p:cNvSpPr>
          <p:nvPr>
            <p:ph type="body" idx="1"/>
          </p:nvPr>
        </p:nvSpPr>
        <p:spPr>
          <a:xfrm>
            <a:off x="2209800" y="1143000"/>
            <a:ext cx="7772400" cy="4953000"/>
          </a:xfrm>
        </p:spPr>
        <p:txBody>
          <a:bodyPr/>
          <a:lstStyle/>
          <a:p>
            <a:pPr eaLnBrk="1" hangingPunct="1">
              <a:lnSpc>
                <a:spcPct val="80000"/>
              </a:lnSpc>
            </a:pPr>
            <a:r>
              <a:rPr lang="en-US" altLang="en-US" sz="2400" dirty="0"/>
              <a:t>In early languages, fixed sets of data abstractions, application-type specific (FORTRAN, COBOL, ALGOL 60), or generic (PL/1)</a:t>
            </a:r>
          </a:p>
          <a:p>
            <a:pPr eaLnBrk="1" hangingPunct="1">
              <a:lnSpc>
                <a:spcPct val="80000"/>
              </a:lnSpc>
            </a:pPr>
            <a:r>
              <a:rPr lang="en-US" altLang="en-US" sz="2400" dirty="0"/>
              <a:t>In ALGOL 68, Pascal, and SIMULA 67 Programmer can define new abstractions</a:t>
            </a:r>
          </a:p>
          <a:p>
            <a:pPr eaLnBrk="1" hangingPunct="1">
              <a:lnSpc>
                <a:spcPct val="80000"/>
              </a:lnSpc>
            </a:pPr>
            <a:r>
              <a:rPr lang="en-US" altLang="en-US" sz="2400" dirty="0"/>
              <a:t>Procedures (concrete operations) related to data types: the SIMULA 67 class</a:t>
            </a:r>
          </a:p>
          <a:p>
            <a:pPr eaLnBrk="1" hangingPunct="1">
              <a:lnSpc>
                <a:spcPct val="80000"/>
              </a:lnSpc>
            </a:pPr>
            <a:r>
              <a:rPr lang="en-US" altLang="en-US" sz="2400" dirty="0"/>
              <a:t>In Abstract Data Types (ADTs), </a:t>
            </a:r>
          </a:p>
          <a:p>
            <a:pPr lvl="1" eaLnBrk="1" hangingPunct="1">
              <a:lnSpc>
                <a:spcPct val="80000"/>
              </a:lnSpc>
            </a:pPr>
            <a:r>
              <a:rPr lang="en-US" altLang="en-US" sz="2400" dirty="0"/>
              <a:t>representation is associated with concrete operations</a:t>
            </a:r>
          </a:p>
          <a:p>
            <a:pPr lvl="1" eaLnBrk="1" hangingPunct="1">
              <a:lnSpc>
                <a:spcPct val="80000"/>
              </a:lnSpc>
            </a:pPr>
            <a:r>
              <a:rPr lang="en-US" altLang="en-US" sz="2400" dirty="0"/>
              <a:t>the representation of the new type is hidden from the units that use the new type</a:t>
            </a:r>
          </a:p>
          <a:p>
            <a:pPr eaLnBrk="1" hangingPunct="1">
              <a:lnSpc>
                <a:spcPct val="80000"/>
              </a:lnSpc>
            </a:pPr>
            <a:r>
              <a:rPr lang="en-US" altLang="en-US" sz="2400" dirty="0"/>
              <a:t>Protecting the representation from attempting to manipulate it directly allows for ease of modification.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209800" y="152400"/>
            <a:ext cx="7772400" cy="762000"/>
          </a:xfrm>
        </p:spPr>
        <p:txBody>
          <a:bodyPr/>
          <a:lstStyle/>
          <a:p>
            <a:pPr eaLnBrk="1" hangingPunct="1"/>
            <a:r>
              <a:rPr lang="en-US" altLang="en-US"/>
              <a:t>Control Abstraction</a:t>
            </a:r>
          </a:p>
        </p:txBody>
      </p:sp>
      <p:sp>
        <p:nvSpPr>
          <p:cNvPr id="30723" name="Rectangle 3"/>
          <p:cNvSpPr>
            <a:spLocks noGrp="1" noChangeArrowheads="1"/>
          </p:cNvSpPr>
          <p:nvPr>
            <p:ph type="body" idx="1"/>
          </p:nvPr>
        </p:nvSpPr>
        <p:spPr>
          <a:xfrm>
            <a:off x="1981200" y="1066800"/>
            <a:ext cx="8458200" cy="5029200"/>
          </a:xfrm>
        </p:spPr>
        <p:txBody>
          <a:bodyPr/>
          <a:lstStyle/>
          <a:p>
            <a:pPr eaLnBrk="1" hangingPunct="1">
              <a:lnSpc>
                <a:spcPct val="90000"/>
              </a:lnSpc>
            </a:pPr>
            <a:r>
              <a:rPr lang="en-US" altLang="en-US"/>
              <a:t>Control refers to the order in which statements or groups of statements (program units) are executed</a:t>
            </a:r>
          </a:p>
          <a:p>
            <a:pPr eaLnBrk="1" hangingPunct="1">
              <a:lnSpc>
                <a:spcPct val="90000"/>
              </a:lnSpc>
            </a:pPr>
            <a:r>
              <a:rPr lang="en-US" altLang="en-US"/>
              <a:t>From sequencing and branching (jump, jumpt) to structured control statements (if…then…else, while)</a:t>
            </a:r>
          </a:p>
          <a:p>
            <a:pPr eaLnBrk="1" hangingPunct="1">
              <a:lnSpc>
                <a:spcPct val="90000"/>
              </a:lnSpc>
            </a:pPr>
            <a:r>
              <a:rPr lang="en-US" altLang="en-US"/>
              <a:t>Subprograms and unnamed blocks</a:t>
            </a:r>
          </a:p>
          <a:p>
            <a:pPr lvl="1" eaLnBrk="1" hangingPunct="1">
              <a:lnSpc>
                <a:spcPct val="90000"/>
              </a:lnSpc>
            </a:pPr>
            <a:r>
              <a:rPr lang="en-US" altLang="en-US"/>
              <a:t>methods are subprograms with an implicit argument (this)</a:t>
            </a:r>
          </a:p>
          <a:p>
            <a:pPr lvl="1" eaLnBrk="1" hangingPunct="1">
              <a:lnSpc>
                <a:spcPct val="90000"/>
              </a:lnSpc>
            </a:pPr>
            <a:r>
              <a:rPr lang="en-US" altLang="en-US"/>
              <a:t>unnamed blocks cannot be called</a:t>
            </a:r>
          </a:p>
          <a:p>
            <a:pPr eaLnBrk="1" hangingPunct="1">
              <a:lnSpc>
                <a:spcPct val="90000"/>
              </a:lnSpc>
            </a:pPr>
            <a:r>
              <a:rPr lang="en-US" altLang="en-US"/>
              <a:t>Exception handling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209800" y="228600"/>
            <a:ext cx="7772400" cy="990600"/>
          </a:xfrm>
        </p:spPr>
        <p:txBody>
          <a:bodyPr/>
          <a:lstStyle/>
          <a:p>
            <a:pPr eaLnBrk="1" hangingPunct="1"/>
            <a:r>
              <a:rPr lang="en-US" altLang="en-US"/>
              <a:t>Non-sequential Execution</a:t>
            </a:r>
          </a:p>
        </p:txBody>
      </p:sp>
      <p:sp>
        <p:nvSpPr>
          <p:cNvPr id="31747" name="Rectangle 3"/>
          <p:cNvSpPr>
            <a:spLocks noGrp="1" noChangeArrowheads="1"/>
          </p:cNvSpPr>
          <p:nvPr>
            <p:ph type="body" idx="1"/>
          </p:nvPr>
        </p:nvSpPr>
        <p:spPr>
          <a:xfrm>
            <a:off x="2209800" y="1524000"/>
            <a:ext cx="7772400" cy="4572000"/>
          </a:xfrm>
        </p:spPr>
        <p:txBody>
          <a:bodyPr/>
          <a:lstStyle/>
          <a:p>
            <a:pPr eaLnBrk="1" hangingPunct="1">
              <a:lnSpc>
                <a:spcPct val="90000"/>
              </a:lnSpc>
            </a:pPr>
            <a:r>
              <a:rPr lang="en-US" altLang="en-US" sz="2400"/>
              <a:t>Coroutines </a:t>
            </a:r>
          </a:p>
          <a:p>
            <a:pPr lvl="1" eaLnBrk="1" hangingPunct="1">
              <a:lnSpc>
                <a:spcPct val="90000"/>
              </a:lnSpc>
            </a:pPr>
            <a:r>
              <a:rPr lang="en-US" altLang="en-US" sz="2400"/>
              <a:t>allow interleaved (not parallel!) execution</a:t>
            </a:r>
          </a:p>
          <a:p>
            <a:pPr lvl="1" eaLnBrk="1" hangingPunct="1">
              <a:lnSpc>
                <a:spcPct val="90000"/>
              </a:lnSpc>
            </a:pPr>
            <a:r>
              <a:rPr lang="en-US" altLang="en-US" sz="2400"/>
              <a:t>can resume each other</a:t>
            </a:r>
          </a:p>
          <a:p>
            <a:pPr lvl="2" eaLnBrk="1" hangingPunct="1">
              <a:lnSpc>
                <a:spcPct val="90000"/>
              </a:lnSpc>
            </a:pPr>
            <a:r>
              <a:rPr lang="en-US" altLang="en-US" sz="2000"/>
              <a:t>local data for each coroutine is not lost</a:t>
            </a:r>
          </a:p>
          <a:p>
            <a:pPr eaLnBrk="1" hangingPunct="1">
              <a:lnSpc>
                <a:spcPct val="90000"/>
              </a:lnSpc>
            </a:pPr>
            <a:r>
              <a:rPr lang="en-US" altLang="en-US" sz="2400"/>
              <a:t>Concurrent units are executed in parallel</a:t>
            </a:r>
          </a:p>
          <a:p>
            <a:pPr lvl="1" eaLnBrk="1" hangingPunct="1">
              <a:lnSpc>
                <a:spcPct val="90000"/>
              </a:lnSpc>
            </a:pPr>
            <a:r>
              <a:rPr lang="en-US" altLang="en-US" sz="2400"/>
              <a:t>allow truly parallel execution</a:t>
            </a:r>
          </a:p>
          <a:p>
            <a:pPr lvl="1" eaLnBrk="1" hangingPunct="1">
              <a:lnSpc>
                <a:spcPct val="90000"/>
              </a:lnSpc>
            </a:pPr>
            <a:r>
              <a:rPr lang="en-US" altLang="en-US" sz="2400"/>
              <a:t>motivated by Operating Systems concerns, but becoming more common in other applications</a:t>
            </a:r>
          </a:p>
          <a:p>
            <a:pPr lvl="1" eaLnBrk="1" hangingPunct="1">
              <a:lnSpc>
                <a:spcPct val="90000"/>
              </a:lnSpc>
            </a:pPr>
            <a:r>
              <a:rPr lang="en-US" altLang="en-US" sz="2400"/>
              <a:t>require specialized synchronization statements</a:t>
            </a:r>
          </a:p>
          <a:p>
            <a:pPr eaLnBrk="1" hangingPunct="1">
              <a:lnSpc>
                <a:spcPct val="90000"/>
              </a:lnSpc>
            </a:pPr>
            <a:r>
              <a:rPr lang="en-US" altLang="en-US" sz="2400"/>
              <a:t>Coroutines impose a total order on actions when a partial order would suffice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2286000" y="228600"/>
            <a:ext cx="7924800" cy="685800"/>
          </a:xfrm>
        </p:spPr>
        <p:txBody>
          <a:bodyPr/>
          <a:lstStyle/>
          <a:p>
            <a:pPr eaLnBrk="1" hangingPunct="1"/>
            <a:r>
              <a:rPr lang="en-US" altLang="en-US" sz="4000"/>
              <a:t>Computer Architecture and PLs</a:t>
            </a:r>
          </a:p>
        </p:txBody>
      </p:sp>
      <p:sp>
        <p:nvSpPr>
          <p:cNvPr id="32771" name="Rectangle 3"/>
          <p:cNvSpPr>
            <a:spLocks noGrp="1" noChangeArrowheads="1"/>
          </p:cNvSpPr>
          <p:nvPr>
            <p:ph type="body" idx="1"/>
          </p:nvPr>
        </p:nvSpPr>
        <p:spPr>
          <a:xfrm>
            <a:off x="2209800" y="1066800"/>
            <a:ext cx="7772400" cy="5334000"/>
          </a:xfrm>
        </p:spPr>
        <p:txBody>
          <a:bodyPr/>
          <a:lstStyle/>
          <a:p>
            <a:pPr eaLnBrk="1" hangingPunct="1">
              <a:lnSpc>
                <a:spcPct val="90000"/>
              </a:lnSpc>
            </a:pPr>
            <a:r>
              <a:rPr lang="en-US" altLang="en-US"/>
              <a:t>Von Neumann architecture</a:t>
            </a:r>
          </a:p>
          <a:p>
            <a:pPr lvl="1" eaLnBrk="1" hangingPunct="1">
              <a:lnSpc>
                <a:spcPct val="90000"/>
              </a:lnSpc>
            </a:pPr>
            <a:r>
              <a:rPr lang="en-US" altLang="en-US"/>
              <a:t>a memory with data and instructions, a control unit, and a CPU</a:t>
            </a:r>
          </a:p>
          <a:p>
            <a:pPr lvl="1" eaLnBrk="1" hangingPunct="1">
              <a:lnSpc>
                <a:spcPct val="90000"/>
              </a:lnSpc>
            </a:pPr>
            <a:r>
              <a:rPr lang="en-US" altLang="en-US"/>
              <a:t>fetch-decode-execute cycle</a:t>
            </a:r>
          </a:p>
          <a:p>
            <a:pPr lvl="1" eaLnBrk="1" hangingPunct="1">
              <a:lnSpc>
                <a:spcPct val="90000"/>
              </a:lnSpc>
            </a:pPr>
            <a:r>
              <a:rPr lang="en-US" altLang="en-US"/>
              <a:t>the Von Neumann bottleneck</a:t>
            </a:r>
          </a:p>
          <a:p>
            <a:pPr eaLnBrk="1" hangingPunct="1">
              <a:lnSpc>
                <a:spcPct val="90000"/>
              </a:lnSpc>
            </a:pPr>
            <a:r>
              <a:rPr lang="en-US" altLang="en-US"/>
              <a:t>Von Neumann architecture influenced early programming languages</a:t>
            </a:r>
          </a:p>
          <a:p>
            <a:pPr lvl="1" eaLnBrk="1" hangingPunct="1">
              <a:lnSpc>
                <a:spcPct val="90000"/>
              </a:lnSpc>
            </a:pPr>
            <a:r>
              <a:rPr lang="en-US" altLang="en-US"/>
              <a:t>sequential step-by-step execution</a:t>
            </a:r>
          </a:p>
          <a:p>
            <a:pPr lvl="1" eaLnBrk="1" hangingPunct="1">
              <a:lnSpc>
                <a:spcPct val="90000"/>
              </a:lnSpc>
            </a:pPr>
            <a:r>
              <a:rPr lang="en-US" altLang="en-US"/>
              <a:t>the assignment statement</a:t>
            </a:r>
          </a:p>
          <a:p>
            <a:pPr lvl="1" eaLnBrk="1" hangingPunct="1">
              <a:lnSpc>
                <a:spcPct val="90000"/>
              </a:lnSpc>
            </a:pPr>
            <a:r>
              <a:rPr lang="en-US" altLang="en-US"/>
              <a:t>variables as named memory locations</a:t>
            </a:r>
          </a:p>
          <a:p>
            <a:pPr lvl="1" eaLnBrk="1" hangingPunct="1">
              <a:lnSpc>
                <a:spcPct val="90000"/>
              </a:lnSpc>
            </a:pPr>
            <a:r>
              <a:rPr lang="en-US" altLang="en-US"/>
              <a:t>iteration as the mode of repetition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f01-01"/>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8400" y="1828800"/>
            <a:ext cx="7315200"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3"/>
          <p:cNvSpPr>
            <a:spLocks noGrp="1" noChangeArrowheads="1"/>
          </p:cNvSpPr>
          <p:nvPr>
            <p:ph type="title"/>
          </p:nvPr>
        </p:nvSpPr>
        <p:spPr>
          <a:xfrm>
            <a:off x="2209800" y="609600"/>
            <a:ext cx="7772400" cy="685800"/>
          </a:xfrm>
        </p:spPr>
        <p:txBody>
          <a:bodyPr/>
          <a:lstStyle/>
          <a:p>
            <a:pPr eaLnBrk="1" hangingPunct="1"/>
            <a:r>
              <a:rPr lang="en-US" altLang="en-US" sz="4000"/>
              <a:t>The Von Neumann Computer Architecture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09800" y="0"/>
            <a:ext cx="7772400" cy="1143000"/>
          </a:xfrm>
        </p:spPr>
        <p:txBody>
          <a:bodyPr/>
          <a:lstStyle/>
          <a:p>
            <a:pPr eaLnBrk="1" hangingPunct="1"/>
            <a:r>
              <a:rPr lang="en-US" altLang="en-US"/>
              <a:t>Disclaimer</a:t>
            </a:r>
          </a:p>
        </p:txBody>
      </p:sp>
      <p:sp>
        <p:nvSpPr>
          <p:cNvPr id="5123" name="Rectangle 3"/>
          <p:cNvSpPr>
            <a:spLocks noGrp="1" noChangeArrowheads="1"/>
          </p:cNvSpPr>
          <p:nvPr>
            <p:ph type="body" idx="1"/>
          </p:nvPr>
        </p:nvSpPr>
        <p:spPr>
          <a:xfrm>
            <a:off x="2209800" y="990600"/>
            <a:ext cx="7772400" cy="5105400"/>
          </a:xfrm>
        </p:spPr>
        <p:txBody>
          <a:bodyPr/>
          <a:lstStyle/>
          <a:p>
            <a:pPr eaLnBrk="1" hangingPunct="1"/>
            <a:r>
              <a:rPr lang="en-US" altLang="en-US" dirty="0"/>
              <a:t>The slides are based on many sources, including several other fine textbooks for the Programming Language (PL) Concepts course</a:t>
            </a:r>
          </a:p>
          <a:p>
            <a:pPr eaLnBrk="1" hangingPunct="1"/>
            <a:r>
              <a:rPr lang="en-US" altLang="en-US" dirty="0"/>
              <a:t>The PL Concepts course covers topics PL1 through PL11 in </a:t>
            </a:r>
            <a:r>
              <a:rPr lang="en-US" altLang="en-US" i="1" dirty="0"/>
              <a:t>Computing Curricula 2001</a:t>
            </a:r>
            <a:endParaRPr lang="en-US" altLang="en-US" dirty="0"/>
          </a:p>
          <a:p>
            <a:pPr eaLnBrk="1" hangingPunct="1"/>
            <a:r>
              <a:rPr lang="en-US" altLang="en-US" dirty="0"/>
              <a:t>One or more PL Concepts course is almost universally a part of a Computer Science curriculum</a:t>
            </a:r>
          </a:p>
          <a:p>
            <a:pPr lvl="1" eaLnBrk="1" hangingPunct="1"/>
            <a:r>
              <a:rPr lang="en-US" altLang="en-US" dirty="0"/>
              <a:t>In some curricula, the contents of our course are divided into two semesters, the first of which is devoted to functional and logic programming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438400" y="152400"/>
            <a:ext cx="7772400" cy="762000"/>
          </a:xfrm>
        </p:spPr>
        <p:txBody>
          <a:bodyPr/>
          <a:lstStyle/>
          <a:p>
            <a:pPr eaLnBrk="1" hangingPunct="1"/>
            <a:r>
              <a:rPr lang="en-US" altLang="en-US"/>
              <a:t>Other Computer Architectures</a:t>
            </a:r>
          </a:p>
        </p:txBody>
      </p:sp>
      <p:sp>
        <p:nvSpPr>
          <p:cNvPr id="34819" name="Rectangle 3"/>
          <p:cNvSpPr>
            <a:spLocks noGrp="1" noChangeArrowheads="1"/>
          </p:cNvSpPr>
          <p:nvPr>
            <p:ph type="body" idx="1"/>
          </p:nvPr>
        </p:nvSpPr>
        <p:spPr>
          <a:xfrm>
            <a:off x="2209800" y="1143000"/>
            <a:ext cx="7772400" cy="4953000"/>
          </a:xfrm>
        </p:spPr>
        <p:txBody>
          <a:bodyPr/>
          <a:lstStyle/>
          <a:p>
            <a:pPr eaLnBrk="1" hangingPunct="1"/>
            <a:r>
              <a:rPr lang="en-US" altLang="en-US" sz="2400"/>
              <a:t>Harvard</a:t>
            </a:r>
          </a:p>
          <a:p>
            <a:pPr lvl="1" eaLnBrk="1" hangingPunct="1"/>
            <a:r>
              <a:rPr lang="en-US" altLang="en-US" sz="2400"/>
              <a:t>separate data and program memories</a:t>
            </a:r>
          </a:p>
          <a:p>
            <a:pPr eaLnBrk="1" hangingPunct="1"/>
            <a:r>
              <a:rPr lang="en-US" altLang="en-US" sz="2400"/>
              <a:t>Functional architectures</a:t>
            </a:r>
          </a:p>
          <a:p>
            <a:pPr lvl="1" eaLnBrk="1" hangingPunct="1"/>
            <a:r>
              <a:rPr lang="en-US" altLang="en-US" sz="2400"/>
              <a:t>Symbolics, Lambda machine, Mago’s reduction machine</a:t>
            </a:r>
          </a:p>
          <a:p>
            <a:pPr eaLnBrk="1" hangingPunct="1"/>
            <a:r>
              <a:rPr lang="en-US" altLang="en-US" sz="2400"/>
              <a:t>Logic architectures</a:t>
            </a:r>
          </a:p>
          <a:p>
            <a:pPr lvl="1" eaLnBrk="1" hangingPunct="1"/>
            <a:r>
              <a:rPr lang="en-US" altLang="en-US" sz="2400"/>
              <a:t>Fifth generation computer project (1982-1992) and the PIM</a:t>
            </a:r>
          </a:p>
          <a:p>
            <a:pPr eaLnBrk="1" hangingPunct="1"/>
            <a:r>
              <a:rPr lang="en-US" altLang="en-US" sz="2400"/>
              <a:t>Overall, alternate computer architectures have failed commercially</a:t>
            </a:r>
          </a:p>
          <a:p>
            <a:pPr lvl="1" eaLnBrk="1" hangingPunct="1"/>
            <a:r>
              <a:rPr lang="en-US" altLang="en-US" sz="2400"/>
              <a:t> von Neumann machines get faster too quickly!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209800" y="0"/>
            <a:ext cx="7772400" cy="1143000"/>
          </a:xfrm>
        </p:spPr>
        <p:txBody>
          <a:bodyPr/>
          <a:lstStyle/>
          <a:p>
            <a:pPr eaLnBrk="1" hangingPunct="1"/>
            <a:r>
              <a:rPr lang="en-US" altLang="en-US"/>
              <a:t>Language Design Goals</a:t>
            </a:r>
          </a:p>
        </p:txBody>
      </p:sp>
      <p:sp>
        <p:nvSpPr>
          <p:cNvPr id="35843" name="Rectangle 3"/>
          <p:cNvSpPr>
            <a:spLocks noGrp="1" noChangeArrowheads="1"/>
          </p:cNvSpPr>
          <p:nvPr>
            <p:ph type="body" idx="1"/>
          </p:nvPr>
        </p:nvSpPr>
        <p:spPr>
          <a:xfrm>
            <a:off x="1828800" y="1066800"/>
            <a:ext cx="8458200" cy="5257800"/>
          </a:xfrm>
        </p:spPr>
        <p:txBody>
          <a:bodyPr/>
          <a:lstStyle/>
          <a:p>
            <a:pPr eaLnBrk="1" hangingPunct="1">
              <a:lnSpc>
                <a:spcPct val="80000"/>
              </a:lnSpc>
            </a:pPr>
            <a:r>
              <a:rPr lang="en-US" altLang="en-US" sz="2000" dirty="0"/>
              <a:t>Reliability</a:t>
            </a:r>
          </a:p>
          <a:p>
            <a:pPr lvl="1" eaLnBrk="1" hangingPunct="1">
              <a:lnSpc>
                <a:spcPct val="80000"/>
              </a:lnSpc>
            </a:pPr>
            <a:r>
              <a:rPr lang="en-US" altLang="en-US" sz="2000" dirty="0" err="1"/>
              <a:t>writability</a:t>
            </a:r>
            <a:endParaRPr lang="en-US" altLang="en-US" sz="2000" dirty="0"/>
          </a:p>
          <a:p>
            <a:pPr lvl="1" eaLnBrk="1" hangingPunct="1">
              <a:lnSpc>
                <a:spcPct val="80000"/>
              </a:lnSpc>
            </a:pPr>
            <a:r>
              <a:rPr lang="en-US" altLang="en-US" sz="2000" dirty="0"/>
              <a:t>readability</a:t>
            </a:r>
          </a:p>
          <a:p>
            <a:pPr lvl="1" eaLnBrk="1" hangingPunct="1">
              <a:lnSpc>
                <a:spcPct val="80000"/>
              </a:lnSpc>
            </a:pPr>
            <a:r>
              <a:rPr lang="en-US" altLang="en-US" sz="2000" dirty="0"/>
              <a:t>simplicity</a:t>
            </a:r>
          </a:p>
          <a:p>
            <a:pPr lvl="1" eaLnBrk="1" hangingPunct="1">
              <a:lnSpc>
                <a:spcPct val="80000"/>
              </a:lnSpc>
            </a:pPr>
            <a:r>
              <a:rPr lang="en-US" altLang="en-US" sz="2000" dirty="0"/>
              <a:t>safety</a:t>
            </a:r>
          </a:p>
          <a:p>
            <a:pPr lvl="1" eaLnBrk="1" hangingPunct="1">
              <a:lnSpc>
                <a:spcPct val="80000"/>
              </a:lnSpc>
            </a:pPr>
            <a:r>
              <a:rPr lang="en-US" altLang="en-US" sz="2000" dirty="0"/>
              <a:t>robustness</a:t>
            </a:r>
          </a:p>
          <a:p>
            <a:pPr eaLnBrk="1" hangingPunct="1">
              <a:lnSpc>
                <a:spcPct val="80000"/>
              </a:lnSpc>
            </a:pPr>
            <a:r>
              <a:rPr lang="en-US" altLang="en-US" sz="2000" dirty="0"/>
              <a:t>Maintainability</a:t>
            </a:r>
          </a:p>
          <a:p>
            <a:pPr lvl="1" eaLnBrk="1" hangingPunct="1">
              <a:lnSpc>
                <a:spcPct val="80000"/>
              </a:lnSpc>
            </a:pPr>
            <a:r>
              <a:rPr lang="en-US" altLang="en-US" sz="2000" dirty="0"/>
              <a:t>factoring</a:t>
            </a:r>
          </a:p>
          <a:p>
            <a:pPr lvl="1" eaLnBrk="1" hangingPunct="1">
              <a:lnSpc>
                <a:spcPct val="80000"/>
              </a:lnSpc>
            </a:pPr>
            <a:r>
              <a:rPr lang="en-US" altLang="en-US" sz="2000" dirty="0"/>
              <a:t>locality</a:t>
            </a:r>
          </a:p>
          <a:p>
            <a:pPr eaLnBrk="1" hangingPunct="1">
              <a:lnSpc>
                <a:spcPct val="80000"/>
              </a:lnSpc>
            </a:pPr>
            <a:r>
              <a:rPr lang="en-US" altLang="en-US" sz="2000" dirty="0"/>
              <a:t>Efficiency</a:t>
            </a:r>
          </a:p>
          <a:p>
            <a:pPr lvl="1" eaLnBrk="1" hangingPunct="1">
              <a:lnSpc>
                <a:spcPct val="80000"/>
              </a:lnSpc>
            </a:pPr>
            <a:r>
              <a:rPr lang="en-US" altLang="en-US" sz="2000" dirty="0"/>
              <a:t>execution efficiency</a:t>
            </a:r>
          </a:p>
          <a:p>
            <a:pPr lvl="1" eaLnBrk="1" hangingPunct="1">
              <a:lnSpc>
                <a:spcPct val="80000"/>
              </a:lnSpc>
            </a:pPr>
            <a:r>
              <a:rPr lang="en-US" altLang="en-US" sz="2000" dirty="0"/>
              <a:t>referential transparency and optimization</a:t>
            </a:r>
          </a:p>
          <a:p>
            <a:pPr lvl="2" eaLnBrk="1" hangingPunct="1">
              <a:lnSpc>
                <a:spcPct val="80000"/>
              </a:lnSpc>
            </a:pPr>
            <a:r>
              <a:rPr lang="en-US" altLang="en-US" sz="1800" dirty="0" err="1"/>
              <a:t>optimizability</a:t>
            </a:r>
            <a:r>
              <a:rPr lang="en-US" altLang="en-US" sz="1800" dirty="0"/>
              <a:t>: “the preoccupation with optimization should be removed from the early stages of programming… a series of [correctness-preserving and] efficiency-improving transformations should be supported by the language” [</a:t>
            </a:r>
            <a:r>
              <a:rPr lang="en-US" altLang="en-US" sz="1800" dirty="0" err="1"/>
              <a:t>Ghezzi</a:t>
            </a:r>
            <a:r>
              <a:rPr lang="en-US" altLang="en-US" sz="1800" dirty="0"/>
              <a:t> and </a:t>
            </a:r>
            <a:r>
              <a:rPr lang="en-US" altLang="en-US" sz="1800" dirty="0" err="1"/>
              <a:t>Jazayeri</a:t>
            </a:r>
            <a:r>
              <a:rPr lang="en-US" altLang="en-US" sz="1800" dirty="0"/>
              <a:t>]</a:t>
            </a:r>
          </a:p>
          <a:p>
            <a:pPr lvl="1" eaLnBrk="1" hangingPunct="1">
              <a:lnSpc>
                <a:spcPct val="80000"/>
              </a:lnSpc>
            </a:pPr>
            <a:r>
              <a:rPr lang="en-US" altLang="en-US" sz="2000" dirty="0"/>
              <a:t>software development process efficiency</a:t>
            </a:r>
          </a:p>
          <a:p>
            <a:pPr lvl="2" eaLnBrk="1" hangingPunct="1">
              <a:lnSpc>
                <a:spcPct val="80000"/>
              </a:lnSpc>
            </a:pPr>
            <a:r>
              <a:rPr lang="en-US" altLang="en-US" sz="1800" dirty="0"/>
              <a:t>effectiveness in the production of software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209800" y="304800"/>
            <a:ext cx="7772400" cy="838200"/>
          </a:xfrm>
        </p:spPr>
        <p:txBody>
          <a:bodyPr/>
          <a:lstStyle/>
          <a:p>
            <a:pPr eaLnBrk="1" hangingPunct="1"/>
            <a:r>
              <a:rPr lang="en-US" altLang="en-US"/>
              <a:t>Language Translation</a:t>
            </a:r>
          </a:p>
        </p:txBody>
      </p:sp>
      <p:sp>
        <p:nvSpPr>
          <p:cNvPr id="37891" name="Rectangle 3"/>
          <p:cNvSpPr>
            <a:spLocks noGrp="1" noChangeArrowheads="1"/>
          </p:cNvSpPr>
          <p:nvPr>
            <p:ph type="body" idx="1"/>
          </p:nvPr>
        </p:nvSpPr>
        <p:spPr>
          <a:xfrm>
            <a:off x="1828800" y="1676400"/>
            <a:ext cx="8458200" cy="4419600"/>
          </a:xfrm>
        </p:spPr>
        <p:txBody>
          <a:bodyPr/>
          <a:lstStyle/>
          <a:p>
            <a:pPr eaLnBrk="1" hangingPunct="1">
              <a:lnSpc>
                <a:spcPct val="90000"/>
              </a:lnSpc>
            </a:pPr>
            <a:r>
              <a:rPr lang="en-US" altLang="en-US" sz="2400" dirty="0"/>
              <a:t>A </a:t>
            </a:r>
            <a:r>
              <a:rPr lang="en-US" altLang="en-US" sz="2400" i="1" dirty="0"/>
              <a:t>source</a:t>
            </a:r>
            <a:r>
              <a:rPr lang="en-US" altLang="en-US" sz="2400" dirty="0"/>
              <a:t> program in some source language is </a:t>
            </a:r>
            <a:r>
              <a:rPr lang="en-US" altLang="en-US" sz="2400" i="1" dirty="0"/>
              <a:t>translated</a:t>
            </a:r>
            <a:r>
              <a:rPr lang="en-US" altLang="en-US" sz="2400" dirty="0"/>
              <a:t> into an </a:t>
            </a:r>
            <a:r>
              <a:rPr lang="en-US" altLang="en-US" sz="2400" i="1" dirty="0"/>
              <a:t>object</a:t>
            </a:r>
            <a:r>
              <a:rPr lang="en-US" altLang="en-US" sz="2400" dirty="0"/>
              <a:t> program in some </a:t>
            </a:r>
            <a:r>
              <a:rPr lang="en-US" altLang="en-US" sz="2400" i="1" dirty="0"/>
              <a:t>target</a:t>
            </a:r>
            <a:r>
              <a:rPr lang="en-US" altLang="en-US" sz="2400" dirty="0"/>
              <a:t> language </a:t>
            </a:r>
          </a:p>
          <a:p>
            <a:pPr eaLnBrk="1" hangingPunct="1">
              <a:lnSpc>
                <a:spcPct val="90000"/>
              </a:lnSpc>
            </a:pPr>
            <a:r>
              <a:rPr lang="en-US" altLang="en-US" sz="2400" dirty="0"/>
              <a:t>An </a:t>
            </a:r>
            <a:r>
              <a:rPr lang="en-US" altLang="en-US" sz="2400" i="1" dirty="0"/>
              <a:t>assembler</a:t>
            </a:r>
            <a:r>
              <a:rPr lang="en-US" altLang="en-US" sz="2400" dirty="0"/>
              <a:t> translates from assembly language to machine language</a:t>
            </a:r>
          </a:p>
          <a:p>
            <a:pPr eaLnBrk="1" hangingPunct="1">
              <a:lnSpc>
                <a:spcPct val="90000"/>
              </a:lnSpc>
            </a:pPr>
            <a:r>
              <a:rPr lang="en-US" altLang="en-US" sz="2400" dirty="0"/>
              <a:t>A </a:t>
            </a:r>
            <a:r>
              <a:rPr lang="en-US" altLang="en-US" sz="2400" i="1" dirty="0"/>
              <a:t>compiler</a:t>
            </a:r>
            <a:r>
              <a:rPr lang="en-US" altLang="en-US" sz="2400" dirty="0"/>
              <a:t> translates from a high-level language into a low-level language</a:t>
            </a:r>
          </a:p>
          <a:p>
            <a:pPr lvl="1" eaLnBrk="1" hangingPunct="1">
              <a:lnSpc>
                <a:spcPct val="90000"/>
              </a:lnSpc>
            </a:pPr>
            <a:r>
              <a:rPr lang="en-US" altLang="en-US" sz="2400" dirty="0"/>
              <a:t>the compiler is written in its </a:t>
            </a:r>
            <a:r>
              <a:rPr lang="en-US" altLang="en-US" sz="2400" i="1" dirty="0"/>
              <a:t>implementation</a:t>
            </a:r>
            <a:r>
              <a:rPr lang="en-US" altLang="en-US" sz="2400" dirty="0"/>
              <a:t> language</a:t>
            </a:r>
          </a:p>
          <a:p>
            <a:pPr eaLnBrk="1" hangingPunct="1">
              <a:lnSpc>
                <a:spcPct val="90000"/>
              </a:lnSpc>
            </a:pPr>
            <a:r>
              <a:rPr lang="en-US" altLang="en-US" sz="2400" dirty="0"/>
              <a:t>An </a:t>
            </a:r>
            <a:r>
              <a:rPr lang="en-US" altLang="en-US" sz="2400" i="1" dirty="0"/>
              <a:t>interpreter</a:t>
            </a:r>
            <a:r>
              <a:rPr lang="en-US" altLang="en-US" sz="2400" dirty="0"/>
              <a:t> is a program that accepts a source program and runs it immediately</a:t>
            </a:r>
          </a:p>
          <a:p>
            <a:pPr eaLnBrk="1" hangingPunct="1">
              <a:lnSpc>
                <a:spcPct val="90000"/>
              </a:lnSpc>
            </a:pPr>
            <a:r>
              <a:rPr lang="en-US" altLang="en-US" sz="2400" dirty="0"/>
              <a:t>An </a:t>
            </a:r>
            <a:r>
              <a:rPr lang="en-US" altLang="en-US" sz="2400" i="1" dirty="0"/>
              <a:t>interpretive compiler</a:t>
            </a:r>
            <a:r>
              <a:rPr lang="en-US" altLang="en-US" sz="2400" dirty="0"/>
              <a:t> translates a source program into an intermediate language, and the resulting object program is then executed by an interpreter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f01-02"/>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1" y="914400"/>
            <a:ext cx="7097713"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3"/>
          <p:cNvSpPr>
            <a:spLocks noGrp="1" noChangeArrowheads="1"/>
          </p:cNvSpPr>
          <p:nvPr>
            <p:ph type="title"/>
          </p:nvPr>
        </p:nvSpPr>
        <p:spPr>
          <a:xfrm>
            <a:off x="2286000" y="228600"/>
            <a:ext cx="7772400" cy="762000"/>
          </a:xfrm>
        </p:spPr>
        <p:txBody>
          <a:bodyPr/>
          <a:lstStyle/>
          <a:p>
            <a:pPr eaLnBrk="1" hangingPunct="1"/>
            <a:r>
              <a:rPr lang="en-US" altLang="en-US"/>
              <a:t>The Onion Model of Computers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2209800" y="609600"/>
            <a:ext cx="8077200" cy="1143000"/>
          </a:xfrm>
        </p:spPr>
        <p:txBody>
          <a:bodyPr/>
          <a:lstStyle/>
          <a:p>
            <a:pPr eaLnBrk="1" hangingPunct="1"/>
            <a:r>
              <a:rPr lang="en-US" altLang="en-US" sz="4000"/>
              <a:t>Example of Language Translators</a:t>
            </a:r>
          </a:p>
        </p:txBody>
      </p:sp>
      <p:sp>
        <p:nvSpPr>
          <p:cNvPr id="38915" name="Rectangle 3"/>
          <p:cNvSpPr>
            <a:spLocks noGrp="1" noChangeArrowheads="1"/>
          </p:cNvSpPr>
          <p:nvPr>
            <p:ph type="body" idx="1"/>
          </p:nvPr>
        </p:nvSpPr>
        <p:spPr/>
        <p:txBody>
          <a:bodyPr/>
          <a:lstStyle/>
          <a:p>
            <a:pPr eaLnBrk="1" hangingPunct="1"/>
            <a:r>
              <a:rPr lang="en-US" altLang="en-US"/>
              <a:t>Compilers for Fortran, COBOL, C, C++</a:t>
            </a:r>
          </a:p>
          <a:p>
            <a:pPr eaLnBrk="1" hangingPunct="1"/>
            <a:r>
              <a:rPr lang="en-US" altLang="en-US"/>
              <a:t>Interpretive compilers for Pascal (P-Code), Prolog (Warren Abstract Machine) and Java (Java Virtual Machine)</a:t>
            </a:r>
          </a:p>
          <a:p>
            <a:pPr eaLnBrk="1" hangingPunct="1"/>
            <a:r>
              <a:rPr lang="en-US" altLang="en-US"/>
              <a:t>Interpreters for APL, Scheme, Haskell, Python, and (early) LISP</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f01-04"/>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9200" y="685800"/>
            <a:ext cx="721995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1676401"/>
            <a:ext cx="69850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3"/>
          <p:cNvSpPr>
            <a:spLocks noChangeArrowheads="1"/>
          </p:cNvSpPr>
          <p:nvPr/>
        </p:nvSpPr>
        <p:spPr bwMode="auto">
          <a:xfrm>
            <a:off x="2122489" y="0"/>
            <a:ext cx="7951787"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marL="20638" defTabSz="457200" eaLnBrk="0" hangingPunct="0">
              <a:spcBef>
                <a:spcPct val="20000"/>
              </a:spcBef>
              <a:buChar char="•"/>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sz="2800">
                <a:solidFill>
                  <a:schemeClr val="tx1"/>
                </a:solidFill>
                <a:latin typeface="Tw Cen MT" pitchFamily="34" charset="0"/>
              </a:defRPr>
            </a:lvl1pPr>
            <a:lvl2pPr marL="742950" indent="-285750" defTabSz="457200" eaLnBrk="0" hangingPunct="0">
              <a:spcBef>
                <a:spcPct val="20000"/>
              </a:spcBef>
              <a:buChar char="–"/>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sz="2800">
                <a:solidFill>
                  <a:schemeClr val="tx1"/>
                </a:solidFill>
                <a:latin typeface="Tw Cen MT" pitchFamily="34" charset="0"/>
              </a:defRPr>
            </a:lvl2pPr>
            <a:lvl3pPr marL="1143000" indent="-228600" defTabSz="457200" eaLnBrk="0" hangingPunct="0">
              <a:spcBef>
                <a:spcPct val="20000"/>
              </a:spcBef>
              <a:buChar char="•"/>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sz="2400">
                <a:solidFill>
                  <a:schemeClr val="tx1"/>
                </a:solidFill>
                <a:latin typeface="Tw Cen MT" pitchFamily="34" charset="0"/>
              </a:defRPr>
            </a:lvl3pPr>
            <a:lvl4pPr marL="1600200" indent="-228600" defTabSz="457200" eaLnBrk="0" hangingPunct="0">
              <a:spcBef>
                <a:spcPct val="20000"/>
              </a:spcBef>
              <a:buChar char="–"/>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sz="2000">
                <a:solidFill>
                  <a:schemeClr val="tx1"/>
                </a:solidFill>
                <a:latin typeface="Tw Cen MT" pitchFamily="34" charset="0"/>
              </a:defRPr>
            </a:lvl4pPr>
            <a:lvl5pPr marL="2057400" indent="-228600" defTabSz="457200" eaLnBrk="0" hangingPunct="0">
              <a:spcBef>
                <a:spcPct val="20000"/>
              </a:spcBef>
              <a:buChar char="»"/>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sz="2000">
                <a:solidFill>
                  <a:schemeClr val="tx1"/>
                </a:solidFill>
                <a:latin typeface="Tw Cen MT" pitchFamily="34" charset="0"/>
              </a:defRPr>
            </a:lvl5pPr>
            <a:lvl6pPr marL="2514600" indent="-228600" defTabSz="457200" eaLnBrk="0" fontAlgn="base" hangingPunct="0">
              <a:spcBef>
                <a:spcPct val="20000"/>
              </a:spcBef>
              <a:spcAft>
                <a:spcPct val="0"/>
              </a:spcAft>
              <a:buChar char="»"/>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sz="2000">
                <a:solidFill>
                  <a:schemeClr val="tx1"/>
                </a:solidFill>
                <a:latin typeface="Tw Cen MT" pitchFamily="34" charset="0"/>
              </a:defRPr>
            </a:lvl6pPr>
            <a:lvl7pPr marL="2971800" indent="-228600" defTabSz="457200" eaLnBrk="0" fontAlgn="base" hangingPunct="0">
              <a:spcBef>
                <a:spcPct val="20000"/>
              </a:spcBef>
              <a:spcAft>
                <a:spcPct val="0"/>
              </a:spcAft>
              <a:buChar char="»"/>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sz="2000">
                <a:solidFill>
                  <a:schemeClr val="tx1"/>
                </a:solidFill>
                <a:latin typeface="Tw Cen MT" pitchFamily="34" charset="0"/>
              </a:defRPr>
            </a:lvl7pPr>
            <a:lvl8pPr marL="3429000" indent="-228600" defTabSz="457200" eaLnBrk="0" fontAlgn="base" hangingPunct="0">
              <a:spcBef>
                <a:spcPct val="20000"/>
              </a:spcBef>
              <a:spcAft>
                <a:spcPct val="0"/>
              </a:spcAft>
              <a:buChar char="»"/>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sz="2000">
                <a:solidFill>
                  <a:schemeClr val="tx1"/>
                </a:solidFill>
                <a:latin typeface="Tw Cen MT" pitchFamily="34" charset="0"/>
              </a:defRPr>
            </a:lvl8pPr>
            <a:lvl9pPr marL="3886200" indent="-228600" defTabSz="457200" eaLnBrk="0" fontAlgn="base" hangingPunct="0">
              <a:spcBef>
                <a:spcPct val="20000"/>
              </a:spcBef>
              <a:spcAft>
                <a:spcPct val="0"/>
              </a:spcAft>
              <a:buChar char="»"/>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sz="2000">
                <a:solidFill>
                  <a:schemeClr val="tx1"/>
                </a:solidFill>
                <a:latin typeface="Tw Cen MT" pitchFamily="34" charset="0"/>
              </a:defRPr>
            </a:lvl9pPr>
          </a:lstStyle>
          <a:p>
            <a:pPr algn="ctr" eaLnBrk="1" hangingPunct="1">
              <a:spcBef>
                <a:spcPct val="0"/>
              </a:spcBef>
              <a:buFontTx/>
              <a:buNone/>
            </a:pPr>
            <a:r>
              <a:rPr lang="en-GB" altLang="en-US" sz="4400">
                <a:solidFill>
                  <a:schemeClr val="tx2"/>
                </a:solidFill>
              </a:rPr>
              <a:t>The Compiling Process</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2A0E820A-AA3C-4889-AB0A-5F355F5F11FA}"/>
                  </a:ext>
                </a:extLst>
              </p14:cNvPr>
              <p14:cNvContentPartPr/>
              <p14:nvPr/>
            </p14:nvContentPartPr>
            <p14:xfrm>
              <a:off x="4947480" y="1945440"/>
              <a:ext cx="5900040" cy="2000520"/>
            </p14:xfrm>
          </p:contentPart>
        </mc:Choice>
        <mc:Fallback>
          <p:pic>
            <p:nvPicPr>
              <p:cNvPr id="2" name="Ink 1">
                <a:extLst>
                  <a:ext uri="{FF2B5EF4-FFF2-40B4-BE49-F238E27FC236}">
                    <a16:creationId xmlns:a16="http://schemas.microsoft.com/office/drawing/2014/main" id="{2A0E820A-AA3C-4889-AB0A-5F355F5F11FA}"/>
                  </a:ext>
                </a:extLst>
              </p:cNvPr>
              <p:cNvPicPr/>
              <p:nvPr/>
            </p:nvPicPr>
            <p:blipFill>
              <a:blip r:embed="rId5"/>
              <a:stretch>
                <a:fillRect/>
              </a:stretch>
            </p:blipFill>
            <p:spPr>
              <a:xfrm>
                <a:off x="4938120" y="1936080"/>
                <a:ext cx="5918760" cy="2019240"/>
              </a:xfrm>
              <a:prstGeom prst="rect">
                <a:avLst/>
              </a:prstGeom>
            </p:spPr>
          </p:pic>
        </mc:Fallback>
      </mc:AlternateContent>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f01-05"/>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401" y="990600"/>
            <a:ext cx="3406775"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3"/>
          <p:cNvSpPr>
            <a:spLocks noGrp="1" noChangeArrowheads="1"/>
          </p:cNvSpPr>
          <p:nvPr>
            <p:ph type="title"/>
          </p:nvPr>
        </p:nvSpPr>
        <p:spPr>
          <a:xfrm>
            <a:off x="2286000" y="228600"/>
            <a:ext cx="7772400" cy="838200"/>
          </a:xfrm>
        </p:spPr>
        <p:txBody>
          <a:bodyPr/>
          <a:lstStyle/>
          <a:p>
            <a:pPr eaLnBrk="1" hangingPunct="1"/>
            <a:r>
              <a:rPr lang="en-US" altLang="en-US" sz="3600"/>
              <a:t>Hybrid Compilation and Interpretation</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en-US"/>
              <a:t>Language Families</a:t>
            </a:r>
          </a:p>
        </p:txBody>
      </p:sp>
      <p:sp>
        <p:nvSpPr>
          <p:cNvPr id="43011" name="Rectangle 3"/>
          <p:cNvSpPr>
            <a:spLocks noGrp="1" noChangeArrowheads="1"/>
          </p:cNvSpPr>
          <p:nvPr>
            <p:ph type="body" idx="1"/>
          </p:nvPr>
        </p:nvSpPr>
        <p:spPr/>
        <p:txBody>
          <a:bodyPr/>
          <a:lstStyle/>
          <a:p>
            <a:pPr eaLnBrk="1" hangingPunct="1"/>
            <a:r>
              <a:rPr lang="en-US" altLang="en-US"/>
              <a:t>Imperative (or Procedural, or Assignment-Based)</a:t>
            </a:r>
          </a:p>
          <a:p>
            <a:pPr eaLnBrk="1" hangingPunct="1"/>
            <a:r>
              <a:rPr lang="en-US" altLang="en-US"/>
              <a:t>Functional (or Applicative)</a:t>
            </a:r>
          </a:p>
          <a:p>
            <a:pPr eaLnBrk="1" hangingPunct="1"/>
            <a:r>
              <a:rPr lang="en-US" altLang="en-US"/>
              <a:t>Logic (or Declarative)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en-US"/>
              <a:t>Imperative Languages</a:t>
            </a:r>
          </a:p>
        </p:txBody>
      </p:sp>
      <p:sp>
        <p:nvSpPr>
          <p:cNvPr id="44035" name="Rectangle 3"/>
          <p:cNvSpPr>
            <a:spLocks noGrp="1" noChangeArrowheads="1"/>
          </p:cNvSpPr>
          <p:nvPr>
            <p:ph type="body" idx="1"/>
          </p:nvPr>
        </p:nvSpPr>
        <p:spPr/>
        <p:txBody>
          <a:bodyPr/>
          <a:lstStyle/>
          <a:p>
            <a:pPr eaLnBrk="1" hangingPunct="1">
              <a:lnSpc>
                <a:spcPct val="90000"/>
              </a:lnSpc>
            </a:pPr>
            <a:r>
              <a:rPr lang="en-US" altLang="en-US"/>
              <a:t>Mostly influenced by the von Neumann computer architecture</a:t>
            </a:r>
          </a:p>
          <a:p>
            <a:pPr eaLnBrk="1" hangingPunct="1">
              <a:lnSpc>
                <a:spcPct val="90000"/>
              </a:lnSpc>
            </a:pPr>
            <a:r>
              <a:rPr lang="en-US" altLang="en-US"/>
              <a:t>Variables model memory cells, can be assigned to, and act differently from mathematical variables</a:t>
            </a:r>
          </a:p>
          <a:p>
            <a:pPr eaLnBrk="1" hangingPunct="1">
              <a:lnSpc>
                <a:spcPct val="90000"/>
              </a:lnSpc>
            </a:pPr>
            <a:r>
              <a:rPr lang="en-US" altLang="en-US"/>
              <a:t>Destructive assignment, which mimics the movement of data from memory to CPU and back</a:t>
            </a:r>
          </a:p>
          <a:p>
            <a:pPr eaLnBrk="1" hangingPunct="1">
              <a:lnSpc>
                <a:spcPct val="90000"/>
              </a:lnSpc>
            </a:pPr>
            <a:r>
              <a:rPr lang="en-US" altLang="en-US"/>
              <a:t>Iteration as a means of repetition is faster than the more natural recursion, because instructions to be repeated are stored in adjacent memory cells</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4A2F9BF-0495-49C7-AEFE-BCF0C33250AC}"/>
                  </a:ext>
                </a:extLst>
              </p14:cNvPr>
              <p14:cNvContentPartPr/>
              <p14:nvPr/>
            </p14:nvContentPartPr>
            <p14:xfrm>
              <a:off x="9352800" y="411120"/>
              <a:ext cx="1422000" cy="1490040"/>
            </p14:xfrm>
          </p:contentPart>
        </mc:Choice>
        <mc:Fallback>
          <p:pic>
            <p:nvPicPr>
              <p:cNvPr id="2" name="Ink 1">
                <a:extLst>
                  <a:ext uri="{FF2B5EF4-FFF2-40B4-BE49-F238E27FC236}">
                    <a16:creationId xmlns:a16="http://schemas.microsoft.com/office/drawing/2014/main" id="{34A2F9BF-0495-49C7-AEFE-BCF0C33250AC}"/>
                  </a:ext>
                </a:extLst>
              </p:cNvPr>
              <p:cNvPicPr/>
              <p:nvPr/>
            </p:nvPicPr>
            <p:blipFill>
              <a:blip r:embed="rId4"/>
              <a:stretch>
                <a:fillRect/>
              </a:stretch>
            </p:blipFill>
            <p:spPr>
              <a:xfrm>
                <a:off x="9343440" y="401760"/>
                <a:ext cx="1440720" cy="150876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a:t>Why Study PL Concepts?</a:t>
            </a:r>
          </a:p>
        </p:txBody>
      </p:sp>
      <p:sp>
        <p:nvSpPr>
          <p:cNvPr id="6147" name="Rectangle 3"/>
          <p:cNvSpPr>
            <a:spLocks noGrp="1" noChangeArrowheads="1"/>
          </p:cNvSpPr>
          <p:nvPr>
            <p:ph type="body" idx="1"/>
          </p:nvPr>
        </p:nvSpPr>
        <p:spPr/>
        <p:txBody>
          <a:bodyPr/>
          <a:lstStyle/>
          <a:p>
            <a:pPr marL="533400" indent="-533400" eaLnBrk="1" hangingPunct="1">
              <a:lnSpc>
                <a:spcPct val="90000"/>
              </a:lnSpc>
              <a:buFontTx/>
              <a:buAutoNum type="arabicPeriod"/>
            </a:pPr>
            <a:r>
              <a:rPr lang="en-US" altLang="en-US" dirty="0"/>
              <a:t>Increased capacity to express ideas</a:t>
            </a:r>
          </a:p>
          <a:p>
            <a:pPr marL="533400" indent="-533400" eaLnBrk="1" hangingPunct="1">
              <a:lnSpc>
                <a:spcPct val="90000"/>
              </a:lnSpc>
              <a:buFontTx/>
              <a:buAutoNum type="arabicPeriod"/>
            </a:pPr>
            <a:r>
              <a:rPr lang="en-US" altLang="en-US" dirty="0"/>
              <a:t>Improved background for choosing appropriate languages</a:t>
            </a:r>
          </a:p>
          <a:p>
            <a:pPr marL="533400" indent="-533400" eaLnBrk="1" hangingPunct="1">
              <a:lnSpc>
                <a:spcPct val="90000"/>
              </a:lnSpc>
              <a:buFontTx/>
              <a:buAutoNum type="arabicPeriod"/>
            </a:pPr>
            <a:r>
              <a:rPr lang="en-US" altLang="en-US" dirty="0"/>
              <a:t>Increased ability to learn new languages</a:t>
            </a:r>
          </a:p>
          <a:p>
            <a:pPr marL="533400" indent="-533400" eaLnBrk="1" hangingPunct="1">
              <a:lnSpc>
                <a:spcPct val="90000"/>
              </a:lnSpc>
              <a:buFontTx/>
              <a:buAutoNum type="arabicPeriod"/>
            </a:pPr>
            <a:r>
              <a:rPr lang="en-US" altLang="en-US" dirty="0"/>
              <a:t>Better understanding of the significance of implementation</a:t>
            </a:r>
          </a:p>
          <a:p>
            <a:pPr marL="533400" indent="-533400" eaLnBrk="1" hangingPunct="1">
              <a:lnSpc>
                <a:spcPct val="90000"/>
              </a:lnSpc>
              <a:buFontTx/>
              <a:buAutoNum type="arabicPeriod"/>
            </a:pPr>
            <a:r>
              <a:rPr lang="en-US" altLang="en-US" dirty="0"/>
              <a:t>Increased ability to design new languages</a:t>
            </a:r>
          </a:p>
          <a:p>
            <a:pPr marL="533400" indent="-533400" eaLnBrk="1" hangingPunct="1">
              <a:lnSpc>
                <a:spcPct val="90000"/>
              </a:lnSpc>
              <a:buFontTx/>
              <a:buAutoNum type="arabicPeriod"/>
            </a:pPr>
            <a:r>
              <a:rPr lang="en-US" altLang="en-US" dirty="0"/>
              <a:t>Background for compiler writing</a:t>
            </a:r>
          </a:p>
          <a:p>
            <a:pPr marL="533400" indent="-533400" eaLnBrk="1" hangingPunct="1">
              <a:lnSpc>
                <a:spcPct val="90000"/>
              </a:lnSpc>
              <a:buFontTx/>
              <a:buAutoNum type="arabicPeriod"/>
            </a:pPr>
            <a:r>
              <a:rPr lang="en-US" altLang="en-US" dirty="0"/>
              <a:t>Overall advancement of computing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2209800" y="304800"/>
            <a:ext cx="7772400" cy="609600"/>
          </a:xfrm>
        </p:spPr>
        <p:txBody>
          <a:bodyPr/>
          <a:lstStyle/>
          <a:p>
            <a:pPr eaLnBrk="1" hangingPunct="1"/>
            <a:r>
              <a:rPr lang="en-US" altLang="en-US" sz="4000"/>
              <a:t>GCD (Euclid’s Algorithm) in C</a:t>
            </a:r>
          </a:p>
        </p:txBody>
      </p:sp>
      <p:sp>
        <p:nvSpPr>
          <p:cNvPr id="45059" name="Rectangle 3"/>
          <p:cNvSpPr>
            <a:spLocks noGrp="1" noChangeArrowheads="1"/>
          </p:cNvSpPr>
          <p:nvPr>
            <p:ph type="body" idx="1"/>
          </p:nvPr>
        </p:nvSpPr>
        <p:spPr>
          <a:xfrm>
            <a:off x="2209800" y="1219200"/>
            <a:ext cx="3429000" cy="4876800"/>
          </a:xfrm>
        </p:spPr>
        <p:txBody>
          <a:bodyPr/>
          <a:lstStyle/>
          <a:p>
            <a:pPr eaLnBrk="1" hangingPunct="1"/>
            <a:r>
              <a:rPr lang="en-US" altLang="en-US"/>
              <a:t>To compute the gcd of a and b, check to see if a and b are equal.  If so, print one of them and stop.  Otherwise, replace the larger one by their difference and repeat.</a:t>
            </a:r>
          </a:p>
          <a:p>
            <a:pPr eaLnBrk="1" hangingPunct="1"/>
            <a:endParaRPr lang="en-US" altLang="en-US"/>
          </a:p>
        </p:txBody>
      </p:sp>
      <p:sp>
        <p:nvSpPr>
          <p:cNvPr id="45060" name="Rectangle 4"/>
          <p:cNvSpPr>
            <a:spLocks noChangeArrowheads="1"/>
          </p:cNvSpPr>
          <p:nvPr/>
        </p:nvSpPr>
        <p:spPr bwMode="auto">
          <a:xfrm>
            <a:off x="6096000" y="1219200"/>
            <a:ext cx="3962400" cy="4876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spcBef>
                <a:spcPct val="20000"/>
              </a:spcBef>
              <a:buChar char="•"/>
              <a:defRPr sz="2800">
                <a:solidFill>
                  <a:schemeClr val="tx1"/>
                </a:solidFill>
                <a:latin typeface="Tw Cen MT" pitchFamily="34" charset="0"/>
              </a:defRPr>
            </a:lvl1pPr>
            <a:lvl2pPr marL="742950" indent="-285750" eaLnBrk="0" hangingPunct="0">
              <a:spcBef>
                <a:spcPct val="20000"/>
              </a:spcBef>
              <a:buChar char="–"/>
              <a:defRPr sz="2800">
                <a:solidFill>
                  <a:schemeClr val="tx1"/>
                </a:solidFill>
                <a:latin typeface="Tw Cen MT" pitchFamily="34" charset="0"/>
              </a:defRPr>
            </a:lvl2pPr>
            <a:lvl3pPr marL="1143000" indent="-228600" eaLnBrk="0" hangingPunct="0">
              <a:spcBef>
                <a:spcPct val="20000"/>
              </a:spcBef>
              <a:buChar char="•"/>
              <a:defRPr sz="2400">
                <a:solidFill>
                  <a:schemeClr val="tx1"/>
                </a:solidFill>
                <a:latin typeface="Tw Cen MT" pitchFamily="34" charset="0"/>
              </a:defRPr>
            </a:lvl3pPr>
            <a:lvl4pPr marL="1600200" indent="-228600" eaLnBrk="0" hangingPunct="0">
              <a:spcBef>
                <a:spcPct val="20000"/>
              </a:spcBef>
              <a:buChar char="–"/>
              <a:defRPr sz="2000">
                <a:solidFill>
                  <a:schemeClr val="tx1"/>
                </a:solidFill>
                <a:latin typeface="Tw Cen MT" pitchFamily="34" charset="0"/>
              </a:defRPr>
            </a:lvl4pPr>
            <a:lvl5pPr marL="2057400" indent="-228600" eaLnBrk="0" hangingPunct="0">
              <a:spcBef>
                <a:spcPct val="20000"/>
              </a:spcBef>
              <a:buChar char="»"/>
              <a:defRPr sz="2000">
                <a:solidFill>
                  <a:schemeClr val="tx1"/>
                </a:solidFill>
                <a:latin typeface="Tw Cen MT" pitchFamily="34" charset="0"/>
              </a:defRPr>
            </a:lvl5pPr>
            <a:lvl6pPr marL="2514600" indent="-228600" eaLnBrk="0" fontAlgn="base" hangingPunct="0">
              <a:spcBef>
                <a:spcPct val="20000"/>
              </a:spcBef>
              <a:spcAft>
                <a:spcPct val="0"/>
              </a:spcAft>
              <a:buChar char="»"/>
              <a:defRPr sz="2000">
                <a:solidFill>
                  <a:schemeClr val="tx1"/>
                </a:solidFill>
                <a:latin typeface="Tw Cen MT" pitchFamily="34" charset="0"/>
              </a:defRPr>
            </a:lvl6pPr>
            <a:lvl7pPr marL="2971800" indent="-228600" eaLnBrk="0" fontAlgn="base" hangingPunct="0">
              <a:spcBef>
                <a:spcPct val="20000"/>
              </a:spcBef>
              <a:spcAft>
                <a:spcPct val="0"/>
              </a:spcAft>
              <a:buChar char="»"/>
              <a:defRPr sz="2000">
                <a:solidFill>
                  <a:schemeClr val="tx1"/>
                </a:solidFill>
                <a:latin typeface="Tw Cen MT" pitchFamily="34" charset="0"/>
              </a:defRPr>
            </a:lvl7pPr>
            <a:lvl8pPr marL="3429000" indent="-228600" eaLnBrk="0" fontAlgn="base" hangingPunct="0">
              <a:spcBef>
                <a:spcPct val="20000"/>
              </a:spcBef>
              <a:spcAft>
                <a:spcPct val="0"/>
              </a:spcAft>
              <a:buChar char="»"/>
              <a:defRPr sz="2000">
                <a:solidFill>
                  <a:schemeClr val="tx1"/>
                </a:solidFill>
                <a:latin typeface="Tw Cen MT" pitchFamily="34" charset="0"/>
              </a:defRPr>
            </a:lvl8pPr>
            <a:lvl9pPr marL="3886200" indent="-228600" eaLnBrk="0" fontAlgn="base" hangingPunct="0">
              <a:spcBef>
                <a:spcPct val="20000"/>
              </a:spcBef>
              <a:spcAft>
                <a:spcPct val="0"/>
              </a:spcAft>
              <a:buChar char="»"/>
              <a:defRPr sz="2000">
                <a:solidFill>
                  <a:schemeClr val="tx1"/>
                </a:solidFill>
                <a:latin typeface="Tw Cen MT" pitchFamily="34" charset="0"/>
              </a:defRPr>
            </a:lvl9pPr>
          </a:lstStyle>
          <a:p>
            <a:pPr eaLnBrk="1" hangingPunct="1">
              <a:buFontTx/>
              <a:buNone/>
            </a:pPr>
            <a:r>
              <a:rPr lang="en-US" altLang="en-US" dirty="0"/>
              <a:t>#include &lt;</a:t>
            </a:r>
            <a:r>
              <a:rPr lang="en-US" altLang="en-US" dirty="0" err="1"/>
              <a:t>stdio.h</a:t>
            </a:r>
            <a:r>
              <a:rPr lang="en-US" altLang="en-US" dirty="0"/>
              <a:t>&gt;</a:t>
            </a:r>
          </a:p>
          <a:p>
            <a:pPr eaLnBrk="1" hangingPunct="1">
              <a:buFontTx/>
              <a:buNone/>
            </a:pPr>
            <a:r>
              <a:rPr lang="en-US" altLang="en-US" dirty="0"/>
              <a:t>int </a:t>
            </a:r>
            <a:r>
              <a:rPr lang="en-US" altLang="en-US" dirty="0" err="1"/>
              <a:t>gcd</a:t>
            </a:r>
            <a:r>
              <a:rPr lang="en-US" altLang="en-US" dirty="0"/>
              <a:t>(int a, int b) {</a:t>
            </a:r>
          </a:p>
          <a:p>
            <a:pPr eaLnBrk="1" hangingPunct="1">
              <a:buFontTx/>
              <a:buNone/>
            </a:pPr>
            <a:r>
              <a:rPr lang="en-US" altLang="en-US" dirty="0"/>
              <a:t>    while ( a&gt;0 &amp;&amp; b&gt;0 ) {</a:t>
            </a:r>
          </a:p>
          <a:p>
            <a:pPr eaLnBrk="1" hangingPunct="1">
              <a:buFontTx/>
              <a:buNone/>
            </a:pPr>
            <a:r>
              <a:rPr lang="en-US" altLang="en-US" dirty="0"/>
              <a:t>        if (a &gt; b) a = </a:t>
            </a:r>
            <a:r>
              <a:rPr lang="en-US" altLang="en-US" dirty="0" err="1"/>
              <a:t>a%b</a:t>
            </a:r>
            <a:r>
              <a:rPr lang="en-US" altLang="en-US" dirty="0"/>
              <a:t>;</a:t>
            </a:r>
          </a:p>
          <a:p>
            <a:pPr eaLnBrk="1" hangingPunct="1">
              <a:buFontTx/>
              <a:buNone/>
            </a:pPr>
            <a:r>
              <a:rPr lang="en-US" altLang="en-US" dirty="0"/>
              <a:t>        else b = </a:t>
            </a:r>
            <a:r>
              <a:rPr lang="en-US" altLang="en-US" dirty="0" err="1"/>
              <a:t>b%a</a:t>
            </a:r>
            <a:r>
              <a:rPr lang="en-US" altLang="en-US" dirty="0"/>
              <a:t>;</a:t>
            </a:r>
          </a:p>
          <a:p>
            <a:pPr eaLnBrk="1" hangingPunct="1">
              <a:buFontTx/>
              <a:buNone/>
            </a:pPr>
            <a:r>
              <a:rPr lang="en-US" altLang="en-US" dirty="0"/>
              <a:t>    }</a:t>
            </a:r>
          </a:p>
          <a:p>
            <a:pPr eaLnBrk="1" hangingPunct="1">
              <a:buFontTx/>
              <a:buNone/>
            </a:pPr>
            <a:r>
              <a:rPr lang="en-US" altLang="en-US" dirty="0"/>
              <a:t>    return max(</a:t>
            </a:r>
            <a:r>
              <a:rPr lang="en-US" altLang="en-US" dirty="0" err="1"/>
              <a:t>a,b</a:t>
            </a:r>
            <a:r>
              <a:rPr lang="en-US" altLang="en-US" dirty="0"/>
              <a:t>);</a:t>
            </a:r>
          </a:p>
          <a:p>
            <a:pPr eaLnBrk="1" hangingPunct="1">
              <a:buFontTx/>
              <a:buNone/>
            </a:pPr>
            <a:r>
              <a:rPr lang="en-US" altLang="en-US" dirty="0"/>
              <a:t>}</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8C71EE5-C418-4499-A7D4-981847BA8D61}"/>
                  </a:ext>
                </a:extLst>
              </p14:cNvPr>
              <p14:cNvContentPartPr/>
              <p14:nvPr/>
            </p14:nvContentPartPr>
            <p14:xfrm>
              <a:off x="595080" y="1221120"/>
              <a:ext cx="2615040" cy="2777760"/>
            </p14:xfrm>
          </p:contentPart>
        </mc:Choice>
        <mc:Fallback>
          <p:pic>
            <p:nvPicPr>
              <p:cNvPr id="2" name="Ink 1">
                <a:extLst>
                  <a:ext uri="{FF2B5EF4-FFF2-40B4-BE49-F238E27FC236}">
                    <a16:creationId xmlns:a16="http://schemas.microsoft.com/office/drawing/2014/main" id="{18C71EE5-C418-4499-A7D4-981847BA8D61}"/>
                  </a:ext>
                </a:extLst>
              </p:cNvPr>
              <p:cNvPicPr/>
              <p:nvPr/>
            </p:nvPicPr>
            <p:blipFill>
              <a:blip r:embed="rId4"/>
              <a:stretch>
                <a:fillRect/>
              </a:stretch>
            </p:blipFill>
            <p:spPr>
              <a:xfrm>
                <a:off x="585720" y="1211760"/>
                <a:ext cx="2633760" cy="279648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en-US" dirty="0"/>
              <a:t>Logic/Declarative Languages</a:t>
            </a:r>
          </a:p>
        </p:txBody>
      </p:sp>
      <p:sp>
        <p:nvSpPr>
          <p:cNvPr id="48131" name="Rectangle 3"/>
          <p:cNvSpPr>
            <a:spLocks noGrp="1" noChangeArrowheads="1"/>
          </p:cNvSpPr>
          <p:nvPr>
            <p:ph type="body" idx="1"/>
          </p:nvPr>
        </p:nvSpPr>
        <p:spPr/>
        <p:txBody>
          <a:bodyPr/>
          <a:lstStyle/>
          <a:p>
            <a:pPr eaLnBrk="1" hangingPunct="1">
              <a:lnSpc>
                <a:spcPct val="90000"/>
              </a:lnSpc>
            </a:pPr>
            <a:r>
              <a:rPr lang="en-US" altLang="en-US" dirty="0"/>
              <a:t>Model of computation is the Post production system</a:t>
            </a:r>
          </a:p>
          <a:p>
            <a:pPr eaLnBrk="1" hangingPunct="1">
              <a:lnSpc>
                <a:spcPct val="90000"/>
              </a:lnSpc>
            </a:pPr>
            <a:r>
              <a:rPr lang="en-US" altLang="en-US" dirty="0"/>
              <a:t>Write-once variables</a:t>
            </a:r>
          </a:p>
          <a:p>
            <a:pPr eaLnBrk="1" hangingPunct="1">
              <a:lnSpc>
                <a:spcPct val="90000"/>
              </a:lnSpc>
            </a:pPr>
            <a:r>
              <a:rPr lang="en-US" altLang="en-US" dirty="0"/>
              <a:t>Rule-based programming</a:t>
            </a:r>
          </a:p>
          <a:p>
            <a:pPr eaLnBrk="1" hangingPunct="1">
              <a:lnSpc>
                <a:spcPct val="90000"/>
              </a:lnSpc>
            </a:pPr>
            <a:r>
              <a:rPr lang="en-US" altLang="en-US" dirty="0"/>
              <a:t>Related to Horn logic, a subset of first-order logic</a:t>
            </a:r>
          </a:p>
          <a:p>
            <a:pPr eaLnBrk="1" hangingPunct="1">
              <a:lnSpc>
                <a:spcPct val="90000"/>
              </a:lnSpc>
            </a:pPr>
            <a:r>
              <a:rPr lang="en-US" altLang="en-US" dirty="0"/>
              <a:t>AND </a:t>
            </a:r>
            <a:r>
              <a:rPr lang="en-US" altLang="en-US" dirty="0" err="1"/>
              <a:t>and</a:t>
            </a:r>
            <a:r>
              <a:rPr lang="en-US" altLang="en-US" dirty="0"/>
              <a:t> OR non-determinism can be exploited in parallel execution</a:t>
            </a:r>
          </a:p>
          <a:p>
            <a:pPr eaLnBrk="1" hangingPunct="1">
              <a:lnSpc>
                <a:spcPct val="90000"/>
              </a:lnSpc>
            </a:pPr>
            <a:r>
              <a:rPr lang="en-US" altLang="en-US" dirty="0"/>
              <a:t>Almost unbelievably simple semantics</a:t>
            </a:r>
          </a:p>
          <a:p>
            <a:pPr eaLnBrk="1" hangingPunct="1">
              <a:lnSpc>
                <a:spcPct val="90000"/>
              </a:lnSpc>
            </a:pPr>
            <a:r>
              <a:rPr lang="en-US" altLang="en-US" dirty="0"/>
              <a:t>Prolog is a compromise language: not a pure logic language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2438400" y="304800"/>
            <a:ext cx="7772400" cy="609600"/>
          </a:xfrm>
        </p:spPr>
        <p:txBody>
          <a:bodyPr/>
          <a:lstStyle/>
          <a:p>
            <a:pPr eaLnBrk="1" hangingPunct="1"/>
            <a:r>
              <a:rPr lang="en-US" altLang="en-US" sz="4000"/>
              <a:t>GCD (Euclid’s Algorithm) in Prolog</a:t>
            </a:r>
          </a:p>
        </p:txBody>
      </p:sp>
      <p:sp>
        <p:nvSpPr>
          <p:cNvPr id="49155" name="Rectangle 3"/>
          <p:cNvSpPr>
            <a:spLocks noChangeArrowheads="1"/>
          </p:cNvSpPr>
          <p:nvPr/>
        </p:nvSpPr>
        <p:spPr bwMode="auto">
          <a:xfrm>
            <a:off x="2019300" y="3810000"/>
            <a:ext cx="8153400" cy="1981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spcBef>
                <a:spcPct val="20000"/>
              </a:spcBef>
              <a:buChar char="•"/>
              <a:defRPr sz="2800">
                <a:solidFill>
                  <a:schemeClr val="tx1"/>
                </a:solidFill>
                <a:latin typeface="Tw Cen MT" pitchFamily="34" charset="0"/>
              </a:defRPr>
            </a:lvl1pPr>
            <a:lvl2pPr marL="742950" indent="-285750" eaLnBrk="0" hangingPunct="0">
              <a:spcBef>
                <a:spcPct val="20000"/>
              </a:spcBef>
              <a:buChar char="–"/>
              <a:defRPr sz="2800">
                <a:solidFill>
                  <a:schemeClr val="tx1"/>
                </a:solidFill>
                <a:latin typeface="Tw Cen MT" pitchFamily="34" charset="0"/>
              </a:defRPr>
            </a:lvl2pPr>
            <a:lvl3pPr marL="1143000" indent="-228600" eaLnBrk="0" hangingPunct="0">
              <a:spcBef>
                <a:spcPct val="20000"/>
              </a:spcBef>
              <a:buChar char="•"/>
              <a:defRPr sz="2400">
                <a:solidFill>
                  <a:schemeClr val="tx1"/>
                </a:solidFill>
                <a:latin typeface="Tw Cen MT" pitchFamily="34" charset="0"/>
              </a:defRPr>
            </a:lvl3pPr>
            <a:lvl4pPr marL="1600200" indent="-228600" eaLnBrk="0" hangingPunct="0">
              <a:spcBef>
                <a:spcPct val="20000"/>
              </a:spcBef>
              <a:buChar char="–"/>
              <a:defRPr sz="2000">
                <a:solidFill>
                  <a:schemeClr val="tx1"/>
                </a:solidFill>
                <a:latin typeface="Tw Cen MT" pitchFamily="34" charset="0"/>
              </a:defRPr>
            </a:lvl4pPr>
            <a:lvl5pPr marL="2057400" indent="-228600" eaLnBrk="0" hangingPunct="0">
              <a:spcBef>
                <a:spcPct val="20000"/>
              </a:spcBef>
              <a:buChar char="»"/>
              <a:defRPr sz="2000">
                <a:solidFill>
                  <a:schemeClr val="tx1"/>
                </a:solidFill>
                <a:latin typeface="Tw Cen MT" pitchFamily="34" charset="0"/>
              </a:defRPr>
            </a:lvl5pPr>
            <a:lvl6pPr marL="2514600" indent="-228600" eaLnBrk="0" fontAlgn="base" hangingPunct="0">
              <a:spcBef>
                <a:spcPct val="20000"/>
              </a:spcBef>
              <a:spcAft>
                <a:spcPct val="0"/>
              </a:spcAft>
              <a:buChar char="»"/>
              <a:defRPr sz="2000">
                <a:solidFill>
                  <a:schemeClr val="tx1"/>
                </a:solidFill>
                <a:latin typeface="Tw Cen MT" pitchFamily="34" charset="0"/>
              </a:defRPr>
            </a:lvl6pPr>
            <a:lvl7pPr marL="2971800" indent="-228600" eaLnBrk="0" fontAlgn="base" hangingPunct="0">
              <a:spcBef>
                <a:spcPct val="20000"/>
              </a:spcBef>
              <a:spcAft>
                <a:spcPct val="0"/>
              </a:spcAft>
              <a:buChar char="»"/>
              <a:defRPr sz="2000">
                <a:solidFill>
                  <a:schemeClr val="tx1"/>
                </a:solidFill>
                <a:latin typeface="Tw Cen MT" pitchFamily="34" charset="0"/>
              </a:defRPr>
            </a:lvl7pPr>
            <a:lvl8pPr marL="3429000" indent="-228600" eaLnBrk="0" fontAlgn="base" hangingPunct="0">
              <a:spcBef>
                <a:spcPct val="20000"/>
              </a:spcBef>
              <a:spcAft>
                <a:spcPct val="0"/>
              </a:spcAft>
              <a:buChar char="»"/>
              <a:defRPr sz="2000">
                <a:solidFill>
                  <a:schemeClr val="tx1"/>
                </a:solidFill>
                <a:latin typeface="Tw Cen MT" pitchFamily="34" charset="0"/>
              </a:defRPr>
            </a:lvl8pPr>
            <a:lvl9pPr marL="3886200" indent="-228600" eaLnBrk="0" fontAlgn="base" hangingPunct="0">
              <a:spcBef>
                <a:spcPct val="20000"/>
              </a:spcBef>
              <a:spcAft>
                <a:spcPct val="0"/>
              </a:spcAft>
              <a:buChar char="»"/>
              <a:defRPr sz="2000">
                <a:solidFill>
                  <a:schemeClr val="tx1"/>
                </a:solidFill>
                <a:latin typeface="Tw Cen MT" pitchFamily="34" charset="0"/>
              </a:defRPr>
            </a:lvl9pPr>
          </a:lstStyle>
          <a:p>
            <a:pPr eaLnBrk="1" hangingPunct="1">
              <a:buFontTx/>
              <a:buNone/>
            </a:pPr>
            <a:r>
              <a:rPr lang="en-US" altLang="en-US" dirty="0" err="1"/>
              <a:t>gcd</a:t>
            </a:r>
            <a:r>
              <a:rPr lang="en-US" altLang="en-US" dirty="0"/>
              <a:t>(A,B,G) :- A = 0, G = B.</a:t>
            </a:r>
          </a:p>
          <a:p>
            <a:pPr eaLnBrk="1" hangingPunct="1">
              <a:buNone/>
            </a:pPr>
            <a:r>
              <a:rPr lang="en-US" altLang="en-US" dirty="0" err="1"/>
              <a:t>gcd</a:t>
            </a:r>
            <a:r>
              <a:rPr lang="en-US" altLang="en-US" dirty="0"/>
              <a:t>(A,B,G) :- B = 0, G = A.</a:t>
            </a:r>
          </a:p>
          <a:p>
            <a:pPr eaLnBrk="1" hangingPunct="1">
              <a:buFontTx/>
              <a:buNone/>
            </a:pPr>
            <a:r>
              <a:rPr lang="en-US" altLang="en-US" dirty="0" err="1"/>
              <a:t>gcd</a:t>
            </a:r>
            <a:r>
              <a:rPr lang="en-US" altLang="en-US" dirty="0"/>
              <a:t>(A,B,G) :- A &gt; B, \+(B=0), C is mod(A,B), </a:t>
            </a:r>
            <a:r>
              <a:rPr lang="en-US" altLang="en-US" dirty="0" err="1"/>
              <a:t>gcd</a:t>
            </a:r>
            <a:r>
              <a:rPr lang="en-US" altLang="en-US" dirty="0"/>
              <a:t>(C,B,G).</a:t>
            </a:r>
          </a:p>
          <a:p>
            <a:pPr eaLnBrk="1" hangingPunct="1">
              <a:buFontTx/>
              <a:buNone/>
            </a:pPr>
            <a:r>
              <a:rPr lang="en-US" altLang="en-US" dirty="0" err="1"/>
              <a:t>gcd</a:t>
            </a:r>
            <a:r>
              <a:rPr lang="en-US" altLang="en-US" dirty="0"/>
              <a:t>(A,B,G) :- B &gt; A, \+(A=0),C is mod(B,A), </a:t>
            </a:r>
            <a:r>
              <a:rPr lang="en-US" altLang="en-US" dirty="0" err="1"/>
              <a:t>gcd</a:t>
            </a:r>
            <a:r>
              <a:rPr lang="en-US" altLang="en-US" dirty="0"/>
              <a:t>(C,A,G).</a:t>
            </a:r>
          </a:p>
        </p:txBody>
      </p:sp>
      <p:sp>
        <p:nvSpPr>
          <p:cNvPr id="49156" name="Text Box 5"/>
          <p:cNvSpPr txBox="1">
            <a:spLocks noChangeArrowheads="1"/>
          </p:cNvSpPr>
          <p:nvPr/>
        </p:nvSpPr>
        <p:spPr bwMode="auto">
          <a:xfrm>
            <a:off x="1828800" y="1066800"/>
            <a:ext cx="85344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Tw Cen MT" pitchFamily="34" charset="0"/>
              </a:defRPr>
            </a:lvl1pPr>
            <a:lvl2pPr marL="742950" indent="-285750" eaLnBrk="0" hangingPunct="0">
              <a:spcBef>
                <a:spcPct val="20000"/>
              </a:spcBef>
              <a:buChar char="–"/>
              <a:defRPr sz="2800">
                <a:solidFill>
                  <a:schemeClr val="tx1"/>
                </a:solidFill>
                <a:latin typeface="Tw Cen MT" pitchFamily="34" charset="0"/>
              </a:defRPr>
            </a:lvl2pPr>
            <a:lvl3pPr marL="1143000" indent="-228600" eaLnBrk="0" hangingPunct="0">
              <a:spcBef>
                <a:spcPct val="20000"/>
              </a:spcBef>
              <a:buChar char="•"/>
              <a:defRPr sz="2400">
                <a:solidFill>
                  <a:schemeClr val="tx1"/>
                </a:solidFill>
                <a:latin typeface="Tw Cen MT" pitchFamily="34" charset="0"/>
              </a:defRPr>
            </a:lvl3pPr>
            <a:lvl4pPr marL="1600200" indent="-228600" eaLnBrk="0" hangingPunct="0">
              <a:spcBef>
                <a:spcPct val="20000"/>
              </a:spcBef>
              <a:buChar char="–"/>
              <a:defRPr sz="2000">
                <a:solidFill>
                  <a:schemeClr val="tx1"/>
                </a:solidFill>
                <a:latin typeface="Tw Cen MT" pitchFamily="34" charset="0"/>
              </a:defRPr>
            </a:lvl4pPr>
            <a:lvl5pPr marL="2057400" indent="-228600" eaLnBrk="0" hangingPunct="0">
              <a:spcBef>
                <a:spcPct val="20000"/>
              </a:spcBef>
              <a:buChar char="»"/>
              <a:defRPr sz="2000">
                <a:solidFill>
                  <a:schemeClr val="tx1"/>
                </a:solidFill>
                <a:latin typeface="Tw Cen MT" pitchFamily="34" charset="0"/>
              </a:defRPr>
            </a:lvl5pPr>
            <a:lvl6pPr marL="2514600" indent="-228600" eaLnBrk="0" fontAlgn="base" hangingPunct="0">
              <a:spcBef>
                <a:spcPct val="20000"/>
              </a:spcBef>
              <a:spcAft>
                <a:spcPct val="0"/>
              </a:spcAft>
              <a:buChar char="»"/>
              <a:defRPr sz="2000">
                <a:solidFill>
                  <a:schemeClr val="tx1"/>
                </a:solidFill>
                <a:latin typeface="Tw Cen MT" pitchFamily="34" charset="0"/>
              </a:defRPr>
            </a:lvl6pPr>
            <a:lvl7pPr marL="2971800" indent="-228600" eaLnBrk="0" fontAlgn="base" hangingPunct="0">
              <a:spcBef>
                <a:spcPct val="20000"/>
              </a:spcBef>
              <a:spcAft>
                <a:spcPct val="0"/>
              </a:spcAft>
              <a:buChar char="»"/>
              <a:defRPr sz="2000">
                <a:solidFill>
                  <a:schemeClr val="tx1"/>
                </a:solidFill>
                <a:latin typeface="Tw Cen MT" pitchFamily="34" charset="0"/>
              </a:defRPr>
            </a:lvl7pPr>
            <a:lvl8pPr marL="3429000" indent="-228600" eaLnBrk="0" fontAlgn="base" hangingPunct="0">
              <a:spcBef>
                <a:spcPct val="20000"/>
              </a:spcBef>
              <a:spcAft>
                <a:spcPct val="0"/>
              </a:spcAft>
              <a:buChar char="»"/>
              <a:defRPr sz="2000">
                <a:solidFill>
                  <a:schemeClr val="tx1"/>
                </a:solidFill>
                <a:latin typeface="Tw Cen MT" pitchFamily="34" charset="0"/>
              </a:defRPr>
            </a:lvl8pPr>
            <a:lvl9pPr marL="3886200" indent="-228600" eaLnBrk="0" fontAlgn="base" hangingPunct="0">
              <a:spcBef>
                <a:spcPct val="20000"/>
              </a:spcBef>
              <a:spcAft>
                <a:spcPct val="0"/>
              </a:spcAft>
              <a:buChar char="»"/>
              <a:defRPr sz="2000">
                <a:solidFill>
                  <a:schemeClr val="tx1"/>
                </a:solidFill>
                <a:latin typeface="Tw Cen MT" pitchFamily="34" charset="0"/>
              </a:defRPr>
            </a:lvl9pPr>
          </a:lstStyle>
          <a:p>
            <a:pPr eaLnBrk="1" hangingPunct="1">
              <a:spcBef>
                <a:spcPct val="0"/>
              </a:spcBef>
              <a:buFontTx/>
              <a:buNone/>
            </a:pPr>
            <a:r>
              <a:rPr lang="en-US" altLang="en-US" sz="2400" dirty="0"/>
              <a:t>The proposition </a:t>
            </a:r>
            <a:r>
              <a:rPr lang="en-US" altLang="en-US" sz="2400" dirty="0" err="1"/>
              <a:t>gcd</a:t>
            </a:r>
            <a:r>
              <a:rPr lang="en-US" altLang="en-US" sz="2400" dirty="0"/>
              <a:t>(</a:t>
            </a:r>
            <a:r>
              <a:rPr lang="en-US" altLang="en-US" sz="2400" dirty="0" err="1"/>
              <a:t>a,b,g</a:t>
            </a:r>
            <a:r>
              <a:rPr lang="en-US" altLang="en-US" sz="2400" dirty="0"/>
              <a:t>) is true if (a) </a:t>
            </a:r>
            <a:r>
              <a:rPr lang="en-US" altLang="en-US" sz="2400" dirty="0" err="1"/>
              <a:t>a,b</a:t>
            </a:r>
            <a:r>
              <a:rPr lang="en-US" altLang="en-US" sz="2400" dirty="0"/>
              <a:t>, and g are equal; (2) a is greater than b and there exists a number c such that c is a-b and </a:t>
            </a:r>
            <a:r>
              <a:rPr lang="en-US" altLang="en-US" sz="2400" dirty="0" err="1"/>
              <a:t>gcd</a:t>
            </a:r>
            <a:r>
              <a:rPr lang="en-US" altLang="en-US" sz="2400" dirty="0"/>
              <a:t>(</a:t>
            </a:r>
            <a:r>
              <a:rPr lang="en-US" altLang="en-US" sz="2400" dirty="0" err="1"/>
              <a:t>c,g,b</a:t>
            </a:r>
            <a:r>
              <a:rPr lang="en-US" altLang="en-US" sz="2400" dirty="0"/>
              <a:t>) is true; or (3) a is less than b and there exists a number c such that c is b-a and </a:t>
            </a:r>
            <a:r>
              <a:rPr lang="en-US" altLang="en-US" sz="2400" dirty="0" err="1"/>
              <a:t>gcd</a:t>
            </a:r>
            <a:r>
              <a:rPr lang="en-US" altLang="en-US" sz="2400" dirty="0"/>
              <a:t>(</a:t>
            </a:r>
            <a:r>
              <a:rPr lang="en-US" altLang="en-US" sz="2400" dirty="0" err="1"/>
              <a:t>c,a,g</a:t>
            </a:r>
            <a:r>
              <a:rPr lang="en-US" altLang="en-US" sz="2400" dirty="0"/>
              <a:t>) is true.  To compute the </a:t>
            </a:r>
            <a:r>
              <a:rPr lang="en-US" altLang="en-US" sz="2400" dirty="0" err="1"/>
              <a:t>gcd</a:t>
            </a:r>
            <a:r>
              <a:rPr lang="en-US" altLang="en-US" sz="2400" dirty="0"/>
              <a:t> of a given pair of numbers, search for a number g (and various numbers c) for which these rules allow one to prove that </a:t>
            </a:r>
            <a:r>
              <a:rPr lang="en-US" altLang="en-US" sz="2400" dirty="0" err="1"/>
              <a:t>gcd</a:t>
            </a:r>
            <a:r>
              <a:rPr lang="en-US" altLang="en-US" sz="2400" dirty="0"/>
              <a:t>(</a:t>
            </a:r>
            <a:r>
              <a:rPr lang="en-US" altLang="en-US" sz="2400" dirty="0" err="1"/>
              <a:t>a,b,g</a:t>
            </a:r>
            <a:r>
              <a:rPr lang="en-US" altLang="en-US" sz="2400" dirty="0"/>
              <a:t>) is true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en-US"/>
              <a:t>Functional Languages</a:t>
            </a:r>
          </a:p>
        </p:txBody>
      </p:sp>
      <p:sp>
        <p:nvSpPr>
          <p:cNvPr id="46083" name="Rectangle 3"/>
          <p:cNvSpPr>
            <a:spLocks noGrp="1" noChangeArrowheads="1"/>
          </p:cNvSpPr>
          <p:nvPr>
            <p:ph type="body" idx="1"/>
          </p:nvPr>
        </p:nvSpPr>
        <p:spPr/>
        <p:txBody>
          <a:bodyPr/>
          <a:lstStyle/>
          <a:p>
            <a:pPr eaLnBrk="1" hangingPunct="1">
              <a:lnSpc>
                <a:spcPct val="90000"/>
              </a:lnSpc>
            </a:pPr>
            <a:r>
              <a:rPr lang="en-US" altLang="en-US" dirty="0"/>
              <a:t>Model of computation is the lambda calculus (of function application)</a:t>
            </a:r>
          </a:p>
          <a:p>
            <a:pPr eaLnBrk="1" hangingPunct="1">
              <a:lnSpc>
                <a:spcPct val="90000"/>
              </a:lnSpc>
            </a:pPr>
            <a:r>
              <a:rPr lang="en-US" altLang="en-US" dirty="0"/>
              <a:t>No variables or write-once variables</a:t>
            </a:r>
          </a:p>
          <a:p>
            <a:pPr eaLnBrk="1" hangingPunct="1">
              <a:lnSpc>
                <a:spcPct val="90000"/>
              </a:lnSpc>
            </a:pPr>
            <a:r>
              <a:rPr lang="en-US" altLang="en-US" dirty="0"/>
              <a:t>No destructive assignment</a:t>
            </a:r>
          </a:p>
          <a:p>
            <a:pPr eaLnBrk="1" hangingPunct="1">
              <a:lnSpc>
                <a:spcPct val="90000"/>
              </a:lnSpc>
            </a:pPr>
            <a:r>
              <a:rPr lang="en-US" altLang="en-US" dirty="0"/>
              <a:t>Program computes by applying a functional form to an argument</a:t>
            </a:r>
          </a:p>
          <a:p>
            <a:pPr eaLnBrk="1" hangingPunct="1">
              <a:lnSpc>
                <a:spcPct val="90000"/>
              </a:lnSpc>
            </a:pPr>
            <a:r>
              <a:rPr lang="en-US" altLang="en-US" dirty="0"/>
              <a:t>Program are built by composing simple functions into progressively more complicated ones</a:t>
            </a:r>
          </a:p>
          <a:p>
            <a:pPr eaLnBrk="1" hangingPunct="1">
              <a:lnSpc>
                <a:spcPct val="90000"/>
              </a:lnSpc>
            </a:pPr>
            <a:r>
              <a:rPr lang="en-US" altLang="en-US" dirty="0"/>
              <a:t>Recursion is the preferred means of repetition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2438400" y="304800"/>
            <a:ext cx="7772400" cy="609600"/>
          </a:xfrm>
        </p:spPr>
        <p:txBody>
          <a:bodyPr/>
          <a:lstStyle/>
          <a:p>
            <a:pPr eaLnBrk="1" hangingPunct="1"/>
            <a:r>
              <a:rPr lang="en-US" altLang="en-US" sz="4000"/>
              <a:t>GCD (Euclid’s Algorithm) in Scheme</a:t>
            </a:r>
          </a:p>
        </p:txBody>
      </p:sp>
      <p:sp>
        <p:nvSpPr>
          <p:cNvPr id="47107" name="Rectangle 4"/>
          <p:cNvSpPr>
            <a:spLocks noChangeArrowheads="1"/>
          </p:cNvSpPr>
          <p:nvPr/>
        </p:nvSpPr>
        <p:spPr bwMode="auto">
          <a:xfrm>
            <a:off x="5486400" y="1524000"/>
            <a:ext cx="4953000" cy="457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spcBef>
                <a:spcPct val="20000"/>
              </a:spcBef>
              <a:buChar char="•"/>
              <a:defRPr sz="2800">
                <a:solidFill>
                  <a:schemeClr val="tx1"/>
                </a:solidFill>
                <a:latin typeface="Tw Cen MT" pitchFamily="34" charset="0"/>
              </a:defRPr>
            </a:lvl1pPr>
            <a:lvl2pPr marL="742950" indent="-285750" eaLnBrk="0" hangingPunct="0">
              <a:spcBef>
                <a:spcPct val="20000"/>
              </a:spcBef>
              <a:buChar char="–"/>
              <a:defRPr sz="2800">
                <a:solidFill>
                  <a:schemeClr val="tx1"/>
                </a:solidFill>
                <a:latin typeface="Tw Cen MT" pitchFamily="34" charset="0"/>
              </a:defRPr>
            </a:lvl2pPr>
            <a:lvl3pPr marL="1143000" indent="-228600" eaLnBrk="0" hangingPunct="0">
              <a:spcBef>
                <a:spcPct val="20000"/>
              </a:spcBef>
              <a:buChar char="•"/>
              <a:defRPr sz="2400">
                <a:solidFill>
                  <a:schemeClr val="tx1"/>
                </a:solidFill>
                <a:latin typeface="Tw Cen MT" pitchFamily="34" charset="0"/>
              </a:defRPr>
            </a:lvl3pPr>
            <a:lvl4pPr marL="1600200" indent="-228600" eaLnBrk="0" hangingPunct="0">
              <a:spcBef>
                <a:spcPct val="20000"/>
              </a:spcBef>
              <a:buChar char="–"/>
              <a:defRPr sz="2000">
                <a:solidFill>
                  <a:schemeClr val="tx1"/>
                </a:solidFill>
                <a:latin typeface="Tw Cen MT" pitchFamily="34" charset="0"/>
              </a:defRPr>
            </a:lvl4pPr>
            <a:lvl5pPr marL="2057400" indent="-228600" eaLnBrk="0" hangingPunct="0">
              <a:spcBef>
                <a:spcPct val="20000"/>
              </a:spcBef>
              <a:buChar char="»"/>
              <a:defRPr sz="2000">
                <a:solidFill>
                  <a:schemeClr val="tx1"/>
                </a:solidFill>
                <a:latin typeface="Tw Cen MT" pitchFamily="34" charset="0"/>
              </a:defRPr>
            </a:lvl5pPr>
            <a:lvl6pPr marL="2514600" indent="-228600" eaLnBrk="0" fontAlgn="base" hangingPunct="0">
              <a:spcBef>
                <a:spcPct val="20000"/>
              </a:spcBef>
              <a:spcAft>
                <a:spcPct val="0"/>
              </a:spcAft>
              <a:buChar char="»"/>
              <a:defRPr sz="2000">
                <a:solidFill>
                  <a:schemeClr val="tx1"/>
                </a:solidFill>
                <a:latin typeface="Tw Cen MT" pitchFamily="34" charset="0"/>
              </a:defRPr>
            </a:lvl6pPr>
            <a:lvl7pPr marL="2971800" indent="-228600" eaLnBrk="0" fontAlgn="base" hangingPunct="0">
              <a:spcBef>
                <a:spcPct val="20000"/>
              </a:spcBef>
              <a:spcAft>
                <a:spcPct val="0"/>
              </a:spcAft>
              <a:buChar char="»"/>
              <a:defRPr sz="2000">
                <a:solidFill>
                  <a:schemeClr val="tx1"/>
                </a:solidFill>
                <a:latin typeface="Tw Cen MT" pitchFamily="34" charset="0"/>
              </a:defRPr>
            </a:lvl7pPr>
            <a:lvl8pPr marL="3429000" indent="-228600" eaLnBrk="0" fontAlgn="base" hangingPunct="0">
              <a:spcBef>
                <a:spcPct val="20000"/>
              </a:spcBef>
              <a:spcAft>
                <a:spcPct val="0"/>
              </a:spcAft>
              <a:buChar char="»"/>
              <a:defRPr sz="2000">
                <a:solidFill>
                  <a:schemeClr val="tx1"/>
                </a:solidFill>
                <a:latin typeface="Tw Cen MT" pitchFamily="34" charset="0"/>
              </a:defRPr>
            </a:lvl8pPr>
            <a:lvl9pPr marL="3886200" indent="-228600" eaLnBrk="0" fontAlgn="base" hangingPunct="0">
              <a:spcBef>
                <a:spcPct val="20000"/>
              </a:spcBef>
              <a:spcAft>
                <a:spcPct val="0"/>
              </a:spcAft>
              <a:buChar char="»"/>
              <a:defRPr sz="2000">
                <a:solidFill>
                  <a:schemeClr val="tx1"/>
                </a:solidFill>
                <a:latin typeface="Tw Cen MT" pitchFamily="34" charset="0"/>
              </a:defRPr>
            </a:lvl9pPr>
          </a:lstStyle>
          <a:p>
            <a:pPr eaLnBrk="1" hangingPunct="1">
              <a:buFontTx/>
              <a:buNone/>
            </a:pPr>
            <a:r>
              <a:rPr lang="en-US" altLang="en-US" sz="2400" dirty="0"/>
              <a:t>(define gcd2            ; '</a:t>
            </a:r>
            <a:r>
              <a:rPr lang="en-US" altLang="en-US" sz="2400" dirty="0" err="1"/>
              <a:t>gcd</a:t>
            </a:r>
            <a:r>
              <a:rPr lang="en-US" altLang="en-US" sz="2400" dirty="0"/>
              <a:t>' is      		built-in to R5RS</a:t>
            </a:r>
          </a:p>
          <a:p>
            <a:pPr eaLnBrk="1" hangingPunct="1">
              <a:buFontTx/>
              <a:buNone/>
            </a:pPr>
            <a:r>
              <a:rPr lang="en-US" altLang="en-US" sz="2400" dirty="0"/>
              <a:t>  (lambda (a b) </a:t>
            </a:r>
          </a:p>
          <a:p>
            <a:pPr eaLnBrk="1" hangingPunct="1">
              <a:buFontTx/>
              <a:buNone/>
            </a:pPr>
            <a:r>
              <a:rPr lang="en-US" altLang="en-US" sz="2400" dirty="0"/>
              <a:t>    (</a:t>
            </a:r>
            <a:r>
              <a:rPr lang="en-US" altLang="en-US" sz="2400" dirty="0" err="1"/>
              <a:t>cond</a:t>
            </a:r>
            <a:r>
              <a:rPr lang="en-US" altLang="en-US" sz="2400" dirty="0"/>
              <a:t> ((= a 0) b)</a:t>
            </a:r>
          </a:p>
          <a:p>
            <a:pPr eaLnBrk="1" hangingPunct="1">
              <a:buFontTx/>
              <a:buNone/>
            </a:pPr>
            <a:r>
              <a:rPr lang="en-US" altLang="en-US" sz="2400" dirty="0"/>
              <a:t>          ((= b 0) a) </a:t>
            </a:r>
          </a:p>
          <a:p>
            <a:pPr eaLnBrk="1" hangingPunct="1">
              <a:buFontTx/>
              <a:buNone/>
            </a:pPr>
            <a:r>
              <a:rPr lang="en-US" altLang="en-US" sz="2400" dirty="0"/>
              <a:t>          ((&gt; a b) (gcd2 (modulo a b) b)) </a:t>
            </a:r>
          </a:p>
          <a:p>
            <a:pPr eaLnBrk="1" hangingPunct="1">
              <a:buFontTx/>
              <a:buNone/>
            </a:pPr>
            <a:r>
              <a:rPr lang="en-US" altLang="en-US" sz="2400" dirty="0"/>
              <a:t>          (else (gcd2 (modulo b a) a))))) </a:t>
            </a:r>
          </a:p>
        </p:txBody>
      </p:sp>
      <p:sp>
        <p:nvSpPr>
          <p:cNvPr id="47108" name="Rectangle 6"/>
          <p:cNvSpPr>
            <a:spLocks noChangeArrowheads="1"/>
          </p:cNvSpPr>
          <p:nvPr/>
        </p:nvSpPr>
        <p:spPr bwMode="auto">
          <a:xfrm>
            <a:off x="1752600" y="1066800"/>
            <a:ext cx="3733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2800">
                <a:solidFill>
                  <a:schemeClr val="tx1"/>
                </a:solidFill>
                <a:latin typeface="Tw Cen MT" pitchFamily="34" charset="0"/>
              </a:defRPr>
            </a:lvl1pPr>
            <a:lvl2pPr marL="742950" indent="-285750" eaLnBrk="0" hangingPunct="0">
              <a:spcBef>
                <a:spcPct val="20000"/>
              </a:spcBef>
              <a:buChar char="–"/>
              <a:defRPr sz="2800">
                <a:solidFill>
                  <a:schemeClr val="tx1"/>
                </a:solidFill>
                <a:latin typeface="Tw Cen MT" pitchFamily="34" charset="0"/>
              </a:defRPr>
            </a:lvl2pPr>
            <a:lvl3pPr marL="1143000" indent="-228600" eaLnBrk="0" hangingPunct="0">
              <a:spcBef>
                <a:spcPct val="20000"/>
              </a:spcBef>
              <a:buChar char="•"/>
              <a:defRPr sz="2400">
                <a:solidFill>
                  <a:schemeClr val="tx1"/>
                </a:solidFill>
                <a:latin typeface="Tw Cen MT" pitchFamily="34" charset="0"/>
              </a:defRPr>
            </a:lvl3pPr>
            <a:lvl4pPr marL="1600200" indent="-228600" eaLnBrk="0" hangingPunct="0">
              <a:spcBef>
                <a:spcPct val="20000"/>
              </a:spcBef>
              <a:buChar char="–"/>
              <a:defRPr sz="2000">
                <a:solidFill>
                  <a:schemeClr val="tx1"/>
                </a:solidFill>
                <a:latin typeface="Tw Cen MT" pitchFamily="34" charset="0"/>
              </a:defRPr>
            </a:lvl4pPr>
            <a:lvl5pPr marL="2057400" indent="-228600" eaLnBrk="0" hangingPunct="0">
              <a:spcBef>
                <a:spcPct val="20000"/>
              </a:spcBef>
              <a:buChar char="»"/>
              <a:defRPr sz="2000">
                <a:solidFill>
                  <a:schemeClr val="tx1"/>
                </a:solidFill>
                <a:latin typeface="Tw Cen MT" pitchFamily="34" charset="0"/>
              </a:defRPr>
            </a:lvl5pPr>
            <a:lvl6pPr marL="2514600" indent="-228600" eaLnBrk="0" fontAlgn="base" hangingPunct="0">
              <a:spcBef>
                <a:spcPct val="20000"/>
              </a:spcBef>
              <a:spcAft>
                <a:spcPct val="0"/>
              </a:spcAft>
              <a:buChar char="»"/>
              <a:defRPr sz="2000">
                <a:solidFill>
                  <a:schemeClr val="tx1"/>
                </a:solidFill>
                <a:latin typeface="Tw Cen MT" pitchFamily="34" charset="0"/>
              </a:defRPr>
            </a:lvl6pPr>
            <a:lvl7pPr marL="2971800" indent="-228600" eaLnBrk="0" fontAlgn="base" hangingPunct="0">
              <a:spcBef>
                <a:spcPct val="20000"/>
              </a:spcBef>
              <a:spcAft>
                <a:spcPct val="0"/>
              </a:spcAft>
              <a:buChar char="»"/>
              <a:defRPr sz="2000">
                <a:solidFill>
                  <a:schemeClr val="tx1"/>
                </a:solidFill>
                <a:latin typeface="Tw Cen MT" pitchFamily="34" charset="0"/>
              </a:defRPr>
            </a:lvl7pPr>
            <a:lvl8pPr marL="3429000" indent="-228600" eaLnBrk="0" fontAlgn="base" hangingPunct="0">
              <a:spcBef>
                <a:spcPct val="20000"/>
              </a:spcBef>
              <a:spcAft>
                <a:spcPct val="0"/>
              </a:spcAft>
              <a:buChar char="»"/>
              <a:defRPr sz="2000">
                <a:solidFill>
                  <a:schemeClr val="tx1"/>
                </a:solidFill>
                <a:latin typeface="Tw Cen MT" pitchFamily="34" charset="0"/>
              </a:defRPr>
            </a:lvl8pPr>
            <a:lvl9pPr marL="3886200" indent="-228600" eaLnBrk="0" fontAlgn="base" hangingPunct="0">
              <a:spcBef>
                <a:spcPct val="20000"/>
              </a:spcBef>
              <a:spcAft>
                <a:spcPct val="0"/>
              </a:spcAft>
              <a:buChar char="»"/>
              <a:defRPr sz="2000">
                <a:solidFill>
                  <a:schemeClr val="tx1"/>
                </a:solidFill>
                <a:latin typeface="Tw Cen MT" pitchFamily="34" charset="0"/>
              </a:defRPr>
            </a:lvl9pPr>
          </a:lstStyle>
          <a:p>
            <a:pPr eaLnBrk="1" hangingPunct="1">
              <a:buFontTx/>
              <a:buNone/>
            </a:pPr>
            <a:r>
              <a:rPr lang="en-US" altLang="en-US"/>
              <a:t>The gcd of a and b is defined to be (1) a when a and b are equal, (2) the gcd of b and a-b when a &gt; b and (3) the gcd of a and b-a when b &gt; a.  To compute the gcd of a given pair of numbers, expand and simplify this definition until it terminates</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B06E326-4E19-4DF7-9D81-D1FDEDA8E2FB}"/>
                  </a:ext>
                </a:extLst>
              </p14:cNvPr>
              <p14:cNvContentPartPr/>
              <p14:nvPr/>
            </p14:nvContentPartPr>
            <p14:xfrm>
              <a:off x="6642000" y="2185920"/>
              <a:ext cx="3571200" cy="2500200"/>
            </p14:xfrm>
          </p:contentPart>
        </mc:Choice>
        <mc:Fallback>
          <p:pic>
            <p:nvPicPr>
              <p:cNvPr id="2" name="Ink 1">
                <a:extLst>
                  <a:ext uri="{FF2B5EF4-FFF2-40B4-BE49-F238E27FC236}">
                    <a16:creationId xmlns:a16="http://schemas.microsoft.com/office/drawing/2014/main" id="{6B06E326-4E19-4DF7-9D81-D1FDEDA8E2FB}"/>
                  </a:ext>
                </a:extLst>
              </p:cNvPr>
              <p:cNvPicPr/>
              <p:nvPr/>
            </p:nvPicPr>
            <p:blipFill>
              <a:blip r:embed="rId4"/>
              <a:stretch>
                <a:fillRect/>
              </a:stretch>
            </p:blipFill>
            <p:spPr>
              <a:xfrm>
                <a:off x="6632640" y="2176560"/>
                <a:ext cx="3589920" cy="2518920"/>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en-US"/>
              <a:t>Some Historical Perspective</a:t>
            </a:r>
          </a:p>
        </p:txBody>
      </p:sp>
      <p:sp>
        <p:nvSpPr>
          <p:cNvPr id="50179" name="Rectangle 3"/>
          <p:cNvSpPr>
            <a:spLocks noGrp="1" noChangeArrowheads="1"/>
          </p:cNvSpPr>
          <p:nvPr>
            <p:ph type="body" idx="1"/>
          </p:nvPr>
        </p:nvSpPr>
        <p:spPr/>
        <p:txBody>
          <a:bodyPr/>
          <a:lstStyle/>
          <a:p>
            <a:pPr eaLnBrk="1" hangingPunct="1"/>
            <a:r>
              <a:rPr lang="en-US" altLang="en-US"/>
              <a:t>“Every programmer knows there is one true programming language. A new one every week.”</a:t>
            </a:r>
          </a:p>
          <a:p>
            <a:pPr lvl="1" eaLnBrk="1" hangingPunct="1"/>
            <a:r>
              <a:rPr lang="en-US" altLang="en-US"/>
              <a:t>Brian Hayes, “The Semicolon Wars.” American Scientist, July-August 2006, pp.299-303</a:t>
            </a:r>
          </a:p>
          <a:p>
            <a:pPr lvl="1" eaLnBrk="1" hangingPunct="1"/>
            <a:r>
              <a:rPr lang="en-US" altLang="en-US" sz="1600"/>
              <a:t>http://www.americanscientist.org/template/AssetDetail/assetid/51982#52116</a:t>
            </a:r>
          </a:p>
          <a:p>
            <a:pPr eaLnBrk="1" hangingPunct="1"/>
            <a:r>
              <a:rPr lang="en-US" altLang="en-US"/>
              <a:t>Language families</a:t>
            </a:r>
          </a:p>
          <a:p>
            <a:pPr eaLnBrk="1" hangingPunct="1"/>
            <a:r>
              <a:rPr lang="en-US" altLang="en-US"/>
              <a:t>Evolution and Design</a:t>
            </a:r>
          </a:p>
          <a:p>
            <a:pPr lvl="1" eaLnBrk="1" hangingPunct="1"/>
            <a:endParaRPr lang="en-US"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2209800" y="1295400"/>
            <a:ext cx="1828800" cy="4114800"/>
          </a:xfrm>
        </p:spPr>
        <p:txBody>
          <a:bodyPr/>
          <a:lstStyle/>
          <a:p>
            <a:pPr eaLnBrk="1" hangingPunct="1"/>
            <a:r>
              <a:rPr lang="en-US" altLang="en-US" sz="2000"/>
              <a:t>Figure by Brian Hayes</a:t>
            </a:r>
            <a:br>
              <a:rPr lang="en-US" altLang="en-US" sz="2000"/>
            </a:br>
            <a:r>
              <a:rPr lang="en-US" altLang="en-US" sz="2000"/>
              <a:t>(who credits, in part, Éric Lévénez and Pascal Rigaux):</a:t>
            </a:r>
            <a:br>
              <a:rPr lang="en-US" altLang="en-US" sz="2000"/>
            </a:br>
            <a:r>
              <a:rPr lang="en-US" altLang="en-US" sz="2000"/>
              <a:t>Brian Hayes, “The Semicolon Wars.” American Scientist, July-August 2006, pp.299-303</a:t>
            </a:r>
          </a:p>
        </p:txBody>
      </p:sp>
      <p:pic>
        <p:nvPicPr>
          <p:cNvPr id="51203" name="Picture 5" descr="A chronology of selected programming languag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1814" y="381000"/>
            <a:ext cx="6326187" cy="638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1A70CCAD-1298-47E9-A70A-FB1D8879BBAE}"/>
                  </a:ext>
                </a:extLst>
              </p14:cNvPr>
              <p14:cNvContentPartPr/>
              <p14:nvPr/>
            </p14:nvContentPartPr>
            <p14:xfrm>
              <a:off x="6549120" y="799200"/>
              <a:ext cx="104760" cy="27360"/>
            </p14:xfrm>
          </p:contentPart>
        </mc:Choice>
        <mc:Fallback>
          <p:pic>
            <p:nvPicPr>
              <p:cNvPr id="2" name="Ink 1">
                <a:extLst>
                  <a:ext uri="{FF2B5EF4-FFF2-40B4-BE49-F238E27FC236}">
                    <a16:creationId xmlns:a16="http://schemas.microsoft.com/office/drawing/2014/main" id="{1A70CCAD-1298-47E9-A70A-FB1D8879BBAE}"/>
                  </a:ext>
                </a:extLst>
              </p:cNvPr>
              <p:cNvPicPr/>
              <p:nvPr/>
            </p:nvPicPr>
            <p:blipFill>
              <a:blip r:embed="rId5"/>
              <a:stretch>
                <a:fillRect/>
              </a:stretch>
            </p:blipFill>
            <p:spPr>
              <a:xfrm>
                <a:off x="6539760" y="789840"/>
                <a:ext cx="123480" cy="46080"/>
              </a:xfrm>
              <a:prstGeom prst="rect">
                <a:avLst/>
              </a:prstGeom>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2209800" y="76200"/>
            <a:ext cx="7772400" cy="914400"/>
          </a:xfrm>
        </p:spPr>
        <p:txBody>
          <a:bodyPr/>
          <a:lstStyle/>
          <a:p>
            <a:pPr eaLnBrk="1" hangingPunct="1"/>
            <a:r>
              <a:rPr lang="en-US" altLang="en-US"/>
              <a:t>Some Historical Perspective</a:t>
            </a:r>
          </a:p>
        </p:txBody>
      </p:sp>
      <p:sp>
        <p:nvSpPr>
          <p:cNvPr id="52227" name="Rectangle 3"/>
          <p:cNvSpPr>
            <a:spLocks noGrp="1" noChangeArrowheads="1"/>
          </p:cNvSpPr>
          <p:nvPr>
            <p:ph type="body" sz="half" idx="1"/>
          </p:nvPr>
        </p:nvSpPr>
        <p:spPr>
          <a:xfrm>
            <a:off x="2209800" y="1143000"/>
            <a:ext cx="3810000" cy="4953000"/>
          </a:xfrm>
        </p:spPr>
        <p:txBody>
          <a:bodyPr/>
          <a:lstStyle/>
          <a:p>
            <a:pPr eaLnBrk="1" hangingPunct="1">
              <a:lnSpc>
                <a:spcPct val="80000"/>
              </a:lnSpc>
            </a:pPr>
            <a:r>
              <a:rPr lang="en-US" altLang="en-US" sz="1800"/>
              <a:t>Plankalkül (Konrad Zuse, 1943-1945)</a:t>
            </a:r>
          </a:p>
          <a:p>
            <a:pPr eaLnBrk="1" hangingPunct="1">
              <a:lnSpc>
                <a:spcPct val="80000"/>
              </a:lnSpc>
            </a:pPr>
            <a:r>
              <a:rPr lang="en-US" altLang="en-US" sz="1800"/>
              <a:t>FORTRAN (John Backus, 1956)</a:t>
            </a:r>
          </a:p>
          <a:p>
            <a:pPr eaLnBrk="1" hangingPunct="1">
              <a:lnSpc>
                <a:spcPct val="80000"/>
              </a:lnSpc>
            </a:pPr>
            <a:r>
              <a:rPr lang="en-US" altLang="en-US" sz="1800"/>
              <a:t>LISP (John McCarthy, 1960)</a:t>
            </a:r>
          </a:p>
          <a:p>
            <a:pPr eaLnBrk="1" hangingPunct="1">
              <a:lnSpc>
                <a:spcPct val="80000"/>
              </a:lnSpc>
            </a:pPr>
            <a:r>
              <a:rPr lang="en-US" altLang="en-US" sz="1800"/>
              <a:t>ALGOL 60 (Transatlantic Committee, 1960)</a:t>
            </a:r>
          </a:p>
          <a:p>
            <a:pPr eaLnBrk="1" hangingPunct="1">
              <a:lnSpc>
                <a:spcPct val="80000"/>
              </a:lnSpc>
            </a:pPr>
            <a:r>
              <a:rPr lang="en-US" altLang="en-US" sz="1800"/>
              <a:t>COBOL (US DoD Committee, 1960)</a:t>
            </a:r>
          </a:p>
          <a:p>
            <a:pPr eaLnBrk="1" hangingPunct="1">
              <a:lnSpc>
                <a:spcPct val="80000"/>
              </a:lnSpc>
            </a:pPr>
            <a:r>
              <a:rPr lang="en-US" altLang="en-US" sz="1800"/>
              <a:t>APL (Iverson, 1962) </a:t>
            </a:r>
          </a:p>
          <a:p>
            <a:pPr eaLnBrk="1" hangingPunct="1">
              <a:lnSpc>
                <a:spcPct val="80000"/>
              </a:lnSpc>
            </a:pPr>
            <a:r>
              <a:rPr lang="en-US" altLang="en-US" sz="1800"/>
              <a:t>BASIC (Kemeny and Kurz, 1964)</a:t>
            </a:r>
          </a:p>
          <a:p>
            <a:pPr eaLnBrk="1" hangingPunct="1">
              <a:lnSpc>
                <a:spcPct val="80000"/>
              </a:lnSpc>
            </a:pPr>
            <a:r>
              <a:rPr lang="en-US" altLang="en-US" sz="1800"/>
              <a:t>PL/I (IBM, 1964)</a:t>
            </a:r>
          </a:p>
          <a:p>
            <a:pPr eaLnBrk="1" hangingPunct="1">
              <a:lnSpc>
                <a:spcPct val="80000"/>
              </a:lnSpc>
            </a:pPr>
            <a:r>
              <a:rPr lang="en-US" altLang="en-US" sz="1800"/>
              <a:t>SIMULA 67 (Nygaard and Dahl, 1967)</a:t>
            </a:r>
          </a:p>
          <a:p>
            <a:pPr eaLnBrk="1" hangingPunct="1">
              <a:lnSpc>
                <a:spcPct val="80000"/>
              </a:lnSpc>
            </a:pPr>
            <a:r>
              <a:rPr lang="en-US" altLang="en-US" sz="1800"/>
              <a:t>ALGOL 68 (Committee, 1968)</a:t>
            </a:r>
          </a:p>
          <a:p>
            <a:pPr eaLnBrk="1" hangingPunct="1">
              <a:lnSpc>
                <a:spcPct val="80000"/>
              </a:lnSpc>
            </a:pPr>
            <a:r>
              <a:rPr lang="en-US" altLang="en-US" sz="1800"/>
              <a:t>Pascal (Niklaus Wirth, 1971) </a:t>
            </a:r>
          </a:p>
          <a:p>
            <a:pPr eaLnBrk="1" hangingPunct="1">
              <a:lnSpc>
                <a:spcPct val="80000"/>
              </a:lnSpc>
            </a:pPr>
            <a:r>
              <a:rPr lang="en-US" altLang="en-US" sz="1800"/>
              <a:t>C (Dennis Ritchie, 1972)</a:t>
            </a:r>
          </a:p>
          <a:p>
            <a:pPr eaLnBrk="1" hangingPunct="1">
              <a:lnSpc>
                <a:spcPct val="80000"/>
              </a:lnSpc>
            </a:pPr>
            <a:endParaRPr lang="en-US" altLang="en-US" sz="1800"/>
          </a:p>
        </p:txBody>
      </p:sp>
      <p:sp>
        <p:nvSpPr>
          <p:cNvPr id="52228" name="Rectangle 4"/>
          <p:cNvSpPr>
            <a:spLocks noGrp="1" noChangeArrowheads="1"/>
          </p:cNvSpPr>
          <p:nvPr>
            <p:ph type="body" sz="half" idx="2"/>
          </p:nvPr>
        </p:nvSpPr>
        <p:spPr>
          <a:xfrm>
            <a:off x="6172200" y="1143000"/>
            <a:ext cx="3810000" cy="4876800"/>
          </a:xfrm>
        </p:spPr>
        <p:txBody>
          <a:bodyPr/>
          <a:lstStyle/>
          <a:p>
            <a:pPr eaLnBrk="1" hangingPunct="1">
              <a:lnSpc>
                <a:spcPct val="80000"/>
              </a:lnSpc>
            </a:pPr>
            <a:r>
              <a:rPr lang="en-US" altLang="en-US" sz="1800">
                <a:solidFill>
                  <a:srgbClr val="FF0000"/>
                </a:solidFill>
              </a:rPr>
              <a:t>Prolog (Alain Colmerauer, 1972)</a:t>
            </a:r>
          </a:p>
          <a:p>
            <a:pPr eaLnBrk="1" hangingPunct="1">
              <a:lnSpc>
                <a:spcPct val="80000"/>
              </a:lnSpc>
            </a:pPr>
            <a:r>
              <a:rPr lang="en-US" altLang="en-US" sz="1800"/>
              <a:t>Smalltalk (Alan Kay, 1972)</a:t>
            </a:r>
          </a:p>
          <a:p>
            <a:pPr eaLnBrk="1" hangingPunct="1">
              <a:lnSpc>
                <a:spcPct val="80000"/>
              </a:lnSpc>
            </a:pPr>
            <a:r>
              <a:rPr lang="en-US" altLang="en-US" sz="1800">
                <a:solidFill>
                  <a:srgbClr val="FF0000"/>
                </a:solidFill>
              </a:rPr>
              <a:t>FP (Backus, 1978)</a:t>
            </a:r>
            <a:r>
              <a:rPr lang="en-US" altLang="en-US" sz="1800"/>
              <a:t> </a:t>
            </a:r>
          </a:p>
          <a:p>
            <a:pPr eaLnBrk="1" hangingPunct="1">
              <a:lnSpc>
                <a:spcPct val="80000"/>
              </a:lnSpc>
            </a:pPr>
            <a:r>
              <a:rPr lang="en-US" altLang="en-US" sz="1800"/>
              <a:t>Ada (UD DoD and Jean Ichbiah, 1983)</a:t>
            </a:r>
          </a:p>
          <a:p>
            <a:pPr eaLnBrk="1" hangingPunct="1">
              <a:lnSpc>
                <a:spcPct val="80000"/>
              </a:lnSpc>
            </a:pPr>
            <a:r>
              <a:rPr lang="en-US" altLang="en-US" sz="1800"/>
              <a:t>C++ (Stroustrup, 1983)</a:t>
            </a:r>
          </a:p>
          <a:p>
            <a:pPr eaLnBrk="1" hangingPunct="1">
              <a:lnSpc>
                <a:spcPct val="80000"/>
              </a:lnSpc>
            </a:pPr>
            <a:r>
              <a:rPr lang="en-US" altLang="en-US" sz="1800"/>
              <a:t>Modula-2 (Wirth, 1985)</a:t>
            </a:r>
          </a:p>
          <a:p>
            <a:pPr eaLnBrk="1" hangingPunct="1">
              <a:lnSpc>
                <a:spcPct val="80000"/>
              </a:lnSpc>
            </a:pPr>
            <a:r>
              <a:rPr lang="en-US" altLang="en-US" sz="1800"/>
              <a:t>Delphi (Borland, 1988?)</a:t>
            </a:r>
          </a:p>
          <a:p>
            <a:pPr eaLnBrk="1" hangingPunct="1">
              <a:lnSpc>
                <a:spcPct val="80000"/>
              </a:lnSpc>
            </a:pPr>
            <a:r>
              <a:rPr lang="en-US" altLang="en-US" sz="1800"/>
              <a:t>Modula-3 (Cardelli, 1989)</a:t>
            </a:r>
          </a:p>
          <a:p>
            <a:pPr eaLnBrk="1" hangingPunct="1">
              <a:lnSpc>
                <a:spcPct val="80000"/>
              </a:lnSpc>
            </a:pPr>
            <a:r>
              <a:rPr lang="en-US" altLang="en-US" sz="1800"/>
              <a:t>ML (Robin Milner, 1978)</a:t>
            </a:r>
          </a:p>
          <a:p>
            <a:pPr eaLnBrk="1" hangingPunct="1">
              <a:lnSpc>
                <a:spcPct val="80000"/>
              </a:lnSpc>
            </a:pPr>
            <a:r>
              <a:rPr lang="en-US" altLang="en-US" sz="1800">
                <a:solidFill>
                  <a:srgbClr val="FF0000"/>
                </a:solidFill>
              </a:rPr>
              <a:t>Haskell (Committee, 1990)</a:t>
            </a:r>
            <a:r>
              <a:rPr lang="en-US" altLang="en-US" sz="1800"/>
              <a:t> </a:t>
            </a:r>
          </a:p>
          <a:p>
            <a:pPr eaLnBrk="1" hangingPunct="1">
              <a:lnSpc>
                <a:spcPct val="80000"/>
              </a:lnSpc>
            </a:pPr>
            <a:r>
              <a:rPr lang="en-US" altLang="en-US" sz="1800"/>
              <a:t>Eiffel (Bertrand Meyer, 1992)</a:t>
            </a:r>
          </a:p>
          <a:p>
            <a:pPr eaLnBrk="1" hangingPunct="1">
              <a:lnSpc>
                <a:spcPct val="80000"/>
              </a:lnSpc>
            </a:pPr>
            <a:r>
              <a:rPr lang="en-US" altLang="en-US" sz="1800"/>
              <a:t>Java (Sun and James Gosling, 1993?)</a:t>
            </a:r>
          </a:p>
          <a:p>
            <a:pPr eaLnBrk="1" hangingPunct="1">
              <a:lnSpc>
                <a:spcPct val="80000"/>
              </a:lnSpc>
            </a:pPr>
            <a:r>
              <a:rPr lang="en-US" altLang="en-US" sz="1800"/>
              <a:t>C# (Microsoft, 2001?)</a:t>
            </a:r>
          </a:p>
          <a:p>
            <a:pPr eaLnBrk="1" hangingPunct="1">
              <a:lnSpc>
                <a:spcPct val="80000"/>
              </a:lnSpc>
            </a:pPr>
            <a:r>
              <a:rPr lang="en-US" altLang="en-US" sz="1800"/>
              <a:t>Scripting languages such as Perl, etc.</a:t>
            </a:r>
          </a:p>
          <a:p>
            <a:pPr eaLnBrk="1" hangingPunct="1">
              <a:lnSpc>
                <a:spcPct val="80000"/>
              </a:lnSpc>
            </a:pPr>
            <a:r>
              <a:rPr lang="en-US" altLang="en-US" sz="1800"/>
              <a:t>Etc.</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2209800" y="304800"/>
            <a:ext cx="7772400" cy="609600"/>
          </a:xfrm>
        </p:spPr>
        <p:txBody>
          <a:bodyPr/>
          <a:lstStyle/>
          <a:p>
            <a:pPr eaLnBrk="1" hangingPunct="1"/>
            <a:r>
              <a:rPr lang="en-US" altLang="en-US" sz="4000"/>
              <a:t>Alain Colmerauer and John Backus</a:t>
            </a:r>
          </a:p>
        </p:txBody>
      </p:sp>
      <p:sp>
        <p:nvSpPr>
          <p:cNvPr id="53251" name="Rectangle 3"/>
          <p:cNvSpPr>
            <a:spLocks noGrp="1" noChangeArrowheads="1"/>
          </p:cNvSpPr>
          <p:nvPr>
            <p:ph type="body" idx="1"/>
          </p:nvPr>
        </p:nvSpPr>
        <p:spPr>
          <a:xfrm>
            <a:off x="1981200" y="4953000"/>
            <a:ext cx="4038600" cy="1143000"/>
          </a:xfrm>
        </p:spPr>
        <p:txBody>
          <a:bodyPr/>
          <a:lstStyle/>
          <a:p>
            <a:pPr eaLnBrk="1" hangingPunct="1">
              <a:buFontTx/>
              <a:buNone/>
            </a:pPr>
            <a:r>
              <a:rPr lang="en-US" altLang="en-US" dirty="0"/>
              <a:t>Alain </a:t>
            </a:r>
            <a:r>
              <a:rPr lang="en-US" altLang="en-US" dirty="0" err="1"/>
              <a:t>Colmerauer</a:t>
            </a:r>
            <a:r>
              <a:rPr lang="en-US" altLang="en-US" dirty="0"/>
              <a:t> (1941-2017), the creator of Prolog</a:t>
            </a:r>
          </a:p>
        </p:txBody>
      </p:sp>
      <p:pic>
        <p:nvPicPr>
          <p:cNvPr id="532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1" y="1600200"/>
            <a:ext cx="3643313" cy="301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4200" y="1066800"/>
            <a:ext cx="2605088"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Rectangle 6"/>
          <p:cNvSpPr>
            <a:spLocks noChangeArrowheads="1"/>
          </p:cNvSpPr>
          <p:nvPr/>
        </p:nvSpPr>
        <p:spPr bwMode="auto">
          <a:xfrm>
            <a:off x="6324600" y="5257800"/>
            <a:ext cx="396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2800">
                <a:solidFill>
                  <a:schemeClr val="tx1"/>
                </a:solidFill>
                <a:latin typeface="Tw Cen MT" pitchFamily="34" charset="0"/>
              </a:defRPr>
            </a:lvl1pPr>
            <a:lvl2pPr marL="742950" indent="-285750" eaLnBrk="0" hangingPunct="0">
              <a:spcBef>
                <a:spcPct val="20000"/>
              </a:spcBef>
              <a:buChar char="–"/>
              <a:defRPr sz="2800">
                <a:solidFill>
                  <a:schemeClr val="tx1"/>
                </a:solidFill>
                <a:latin typeface="Tw Cen MT" pitchFamily="34" charset="0"/>
              </a:defRPr>
            </a:lvl2pPr>
            <a:lvl3pPr marL="1143000" indent="-228600" eaLnBrk="0" hangingPunct="0">
              <a:spcBef>
                <a:spcPct val="20000"/>
              </a:spcBef>
              <a:buChar char="•"/>
              <a:defRPr sz="2400">
                <a:solidFill>
                  <a:schemeClr val="tx1"/>
                </a:solidFill>
                <a:latin typeface="Tw Cen MT" pitchFamily="34" charset="0"/>
              </a:defRPr>
            </a:lvl3pPr>
            <a:lvl4pPr marL="1600200" indent="-228600" eaLnBrk="0" hangingPunct="0">
              <a:spcBef>
                <a:spcPct val="20000"/>
              </a:spcBef>
              <a:buChar char="–"/>
              <a:defRPr sz="2000">
                <a:solidFill>
                  <a:schemeClr val="tx1"/>
                </a:solidFill>
                <a:latin typeface="Tw Cen MT" pitchFamily="34" charset="0"/>
              </a:defRPr>
            </a:lvl4pPr>
            <a:lvl5pPr marL="2057400" indent="-228600" eaLnBrk="0" hangingPunct="0">
              <a:spcBef>
                <a:spcPct val="20000"/>
              </a:spcBef>
              <a:buChar char="»"/>
              <a:defRPr sz="2000">
                <a:solidFill>
                  <a:schemeClr val="tx1"/>
                </a:solidFill>
                <a:latin typeface="Tw Cen MT" pitchFamily="34" charset="0"/>
              </a:defRPr>
            </a:lvl5pPr>
            <a:lvl6pPr marL="2514600" indent="-228600" eaLnBrk="0" fontAlgn="base" hangingPunct="0">
              <a:spcBef>
                <a:spcPct val="20000"/>
              </a:spcBef>
              <a:spcAft>
                <a:spcPct val="0"/>
              </a:spcAft>
              <a:buChar char="»"/>
              <a:defRPr sz="2000">
                <a:solidFill>
                  <a:schemeClr val="tx1"/>
                </a:solidFill>
                <a:latin typeface="Tw Cen MT" pitchFamily="34" charset="0"/>
              </a:defRPr>
            </a:lvl6pPr>
            <a:lvl7pPr marL="2971800" indent="-228600" eaLnBrk="0" fontAlgn="base" hangingPunct="0">
              <a:spcBef>
                <a:spcPct val="20000"/>
              </a:spcBef>
              <a:spcAft>
                <a:spcPct val="0"/>
              </a:spcAft>
              <a:buChar char="»"/>
              <a:defRPr sz="2000">
                <a:solidFill>
                  <a:schemeClr val="tx1"/>
                </a:solidFill>
                <a:latin typeface="Tw Cen MT" pitchFamily="34" charset="0"/>
              </a:defRPr>
            </a:lvl7pPr>
            <a:lvl8pPr marL="3429000" indent="-228600" eaLnBrk="0" fontAlgn="base" hangingPunct="0">
              <a:spcBef>
                <a:spcPct val="20000"/>
              </a:spcBef>
              <a:spcAft>
                <a:spcPct val="0"/>
              </a:spcAft>
              <a:buChar char="»"/>
              <a:defRPr sz="2000">
                <a:solidFill>
                  <a:schemeClr val="tx1"/>
                </a:solidFill>
                <a:latin typeface="Tw Cen MT" pitchFamily="34" charset="0"/>
              </a:defRPr>
            </a:lvl8pPr>
            <a:lvl9pPr marL="3886200" indent="-228600" eaLnBrk="0" fontAlgn="base" hangingPunct="0">
              <a:spcBef>
                <a:spcPct val="20000"/>
              </a:spcBef>
              <a:spcAft>
                <a:spcPct val="0"/>
              </a:spcAft>
              <a:buChar char="»"/>
              <a:defRPr sz="2000">
                <a:solidFill>
                  <a:schemeClr val="tx1"/>
                </a:solidFill>
                <a:latin typeface="Tw Cen MT" pitchFamily="34" charset="0"/>
              </a:defRPr>
            </a:lvl9pPr>
          </a:lstStyle>
          <a:p>
            <a:pPr eaLnBrk="1" hangingPunct="1">
              <a:lnSpc>
                <a:spcPct val="90000"/>
              </a:lnSpc>
              <a:buFontTx/>
              <a:buNone/>
            </a:pPr>
            <a:r>
              <a:rPr lang="en-US" altLang="en-US"/>
              <a:t>John Backus (1924-2007), the creator of FP</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1" y="457200"/>
            <a:ext cx="7942263" cy="52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Text Box 5"/>
          <p:cNvSpPr txBox="1">
            <a:spLocks noChangeArrowheads="1"/>
          </p:cNvSpPr>
          <p:nvPr/>
        </p:nvSpPr>
        <p:spPr bwMode="auto">
          <a:xfrm>
            <a:off x="2514600" y="5791200"/>
            <a:ext cx="721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Tw Cen MT" pitchFamily="34" charset="0"/>
              </a:defRPr>
            </a:lvl1pPr>
            <a:lvl2pPr marL="742950" indent="-285750" eaLnBrk="0" hangingPunct="0">
              <a:spcBef>
                <a:spcPct val="20000"/>
              </a:spcBef>
              <a:buChar char="–"/>
              <a:defRPr sz="2800">
                <a:solidFill>
                  <a:schemeClr val="tx1"/>
                </a:solidFill>
                <a:latin typeface="Tw Cen MT" pitchFamily="34" charset="0"/>
              </a:defRPr>
            </a:lvl2pPr>
            <a:lvl3pPr marL="1143000" indent="-228600" eaLnBrk="0" hangingPunct="0">
              <a:spcBef>
                <a:spcPct val="20000"/>
              </a:spcBef>
              <a:buChar char="•"/>
              <a:defRPr sz="2400">
                <a:solidFill>
                  <a:schemeClr val="tx1"/>
                </a:solidFill>
                <a:latin typeface="Tw Cen MT" pitchFamily="34" charset="0"/>
              </a:defRPr>
            </a:lvl3pPr>
            <a:lvl4pPr marL="1600200" indent="-228600" eaLnBrk="0" hangingPunct="0">
              <a:spcBef>
                <a:spcPct val="20000"/>
              </a:spcBef>
              <a:buChar char="–"/>
              <a:defRPr sz="2000">
                <a:solidFill>
                  <a:schemeClr val="tx1"/>
                </a:solidFill>
                <a:latin typeface="Tw Cen MT" pitchFamily="34" charset="0"/>
              </a:defRPr>
            </a:lvl4pPr>
            <a:lvl5pPr marL="2057400" indent="-228600" eaLnBrk="0" hangingPunct="0">
              <a:spcBef>
                <a:spcPct val="20000"/>
              </a:spcBef>
              <a:buChar char="»"/>
              <a:defRPr sz="2000">
                <a:solidFill>
                  <a:schemeClr val="tx1"/>
                </a:solidFill>
                <a:latin typeface="Tw Cen MT" pitchFamily="34" charset="0"/>
              </a:defRPr>
            </a:lvl5pPr>
            <a:lvl6pPr marL="2514600" indent="-228600" eaLnBrk="0" fontAlgn="base" hangingPunct="0">
              <a:spcBef>
                <a:spcPct val="20000"/>
              </a:spcBef>
              <a:spcAft>
                <a:spcPct val="0"/>
              </a:spcAft>
              <a:buChar char="»"/>
              <a:defRPr sz="2000">
                <a:solidFill>
                  <a:schemeClr val="tx1"/>
                </a:solidFill>
                <a:latin typeface="Tw Cen MT" pitchFamily="34" charset="0"/>
              </a:defRPr>
            </a:lvl6pPr>
            <a:lvl7pPr marL="2971800" indent="-228600" eaLnBrk="0" fontAlgn="base" hangingPunct="0">
              <a:spcBef>
                <a:spcPct val="20000"/>
              </a:spcBef>
              <a:spcAft>
                <a:spcPct val="0"/>
              </a:spcAft>
              <a:buChar char="»"/>
              <a:defRPr sz="2000">
                <a:solidFill>
                  <a:schemeClr val="tx1"/>
                </a:solidFill>
                <a:latin typeface="Tw Cen MT" pitchFamily="34" charset="0"/>
              </a:defRPr>
            </a:lvl7pPr>
            <a:lvl8pPr marL="3429000" indent="-228600" eaLnBrk="0" fontAlgn="base" hangingPunct="0">
              <a:spcBef>
                <a:spcPct val="20000"/>
              </a:spcBef>
              <a:spcAft>
                <a:spcPct val="0"/>
              </a:spcAft>
              <a:buChar char="»"/>
              <a:defRPr sz="2000">
                <a:solidFill>
                  <a:schemeClr val="tx1"/>
                </a:solidFill>
                <a:latin typeface="Tw Cen MT" pitchFamily="34" charset="0"/>
              </a:defRPr>
            </a:lvl8pPr>
            <a:lvl9pPr marL="3886200" indent="-228600" eaLnBrk="0" fontAlgn="base" hangingPunct="0">
              <a:spcBef>
                <a:spcPct val="20000"/>
              </a:spcBef>
              <a:spcAft>
                <a:spcPct val="0"/>
              </a:spcAft>
              <a:buChar char="»"/>
              <a:defRPr sz="2000">
                <a:solidFill>
                  <a:schemeClr val="tx1"/>
                </a:solidFill>
                <a:latin typeface="Tw Cen MT" pitchFamily="34" charset="0"/>
              </a:defRPr>
            </a:lvl9pPr>
          </a:lstStyle>
          <a:p>
            <a:pPr eaLnBrk="1" hangingPunct="1">
              <a:spcBef>
                <a:spcPct val="0"/>
              </a:spcBef>
              <a:buFontTx/>
              <a:buNone/>
            </a:pPr>
            <a:r>
              <a:rPr lang="en-US" altLang="en-US" sz="2400">
                <a:latin typeface="Times New Roman" pitchFamily="18" charset="0"/>
              </a:rPr>
              <a:t>Haskell committee, 1992---history from www.haskell.org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438400" y="304800"/>
            <a:ext cx="7772400" cy="381000"/>
          </a:xfrm>
        </p:spPr>
        <p:txBody>
          <a:bodyPr/>
          <a:lstStyle/>
          <a:p>
            <a:pPr eaLnBrk="1" hangingPunct="1"/>
            <a:r>
              <a:rPr lang="en-US" altLang="en-US" sz="4000"/>
              <a:t>Increased capacity to express ideas</a:t>
            </a:r>
          </a:p>
        </p:txBody>
      </p:sp>
      <p:sp>
        <p:nvSpPr>
          <p:cNvPr id="10243" name="Rectangle 3"/>
          <p:cNvSpPr>
            <a:spLocks noGrp="1" noChangeArrowheads="1"/>
          </p:cNvSpPr>
          <p:nvPr>
            <p:ph type="body" idx="1"/>
          </p:nvPr>
        </p:nvSpPr>
        <p:spPr>
          <a:xfrm>
            <a:off x="2057400" y="914400"/>
            <a:ext cx="8305800" cy="5943600"/>
          </a:xfrm>
        </p:spPr>
        <p:txBody>
          <a:bodyPr/>
          <a:lstStyle/>
          <a:p>
            <a:pPr eaLnBrk="1" hangingPunct="1">
              <a:lnSpc>
                <a:spcPct val="90000"/>
              </a:lnSpc>
              <a:buFontTx/>
              <a:buNone/>
            </a:pPr>
            <a:r>
              <a:rPr lang="en-US" altLang="en-US" sz="1800" dirty="0"/>
              <a:t>Sapir-Whorf hypothesis: “language is not simply a way of voicing ideas, but is the very thing that shapes those ideas. One cannot think outside the confines of their language.” </a:t>
            </a:r>
          </a:p>
          <a:p>
            <a:pPr eaLnBrk="1" hangingPunct="1">
              <a:lnSpc>
                <a:spcPct val="90000"/>
              </a:lnSpc>
              <a:buFontTx/>
              <a:buNone/>
            </a:pPr>
            <a:r>
              <a:rPr lang="en-US" altLang="en-US" sz="2400" dirty="0"/>
              <a:t>Figure out how to do things in languages that don't support them:</a:t>
            </a:r>
          </a:p>
          <a:p>
            <a:pPr eaLnBrk="1" hangingPunct="1">
              <a:lnSpc>
                <a:spcPct val="90000"/>
              </a:lnSpc>
            </a:pPr>
            <a:r>
              <a:rPr lang="en-US" altLang="en-US" sz="2400" dirty="0"/>
              <a:t>lack of suitable control structures in Fortran</a:t>
            </a:r>
          </a:p>
          <a:p>
            <a:pPr lvl="2" eaLnBrk="1" hangingPunct="1">
              <a:lnSpc>
                <a:spcPct val="90000"/>
              </a:lnSpc>
            </a:pPr>
            <a:r>
              <a:rPr lang="en-US" altLang="en-US" sz="2000" dirty="0"/>
              <a:t>use comments and programmer discipline for control structures</a:t>
            </a:r>
          </a:p>
          <a:p>
            <a:pPr eaLnBrk="1" hangingPunct="1">
              <a:lnSpc>
                <a:spcPct val="90000"/>
              </a:lnSpc>
            </a:pPr>
            <a:r>
              <a:rPr lang="en-US" altLang="en-US" sz="2400" dirty="0"/>
              <a:t>lack of recursion in Fortran, CSP, </a:t>
            </a:r>
            <a:r>
              <a:rPr lang="en-US" altLang="en-US" sz="2400" dirty="0" err="1"/>
              <a:t>etc</a:t>
            </a:r>
            <a:endParaRPr lang="en-US" altLang="en-US" sz="2400" dirty="0"/>
          </a:p>
          <a:p>
            <a:pPr lvl="2" eaLnBrk="1" hangingPunct="1">
              <a:lnSpc>
                <a:spcPct val="90000"/>
              </a:lnSpc>
            </a:pPr>
            <a:r>
              <a:rPr lang="en-US" altLang="en-US" sz="2000" dirty="0"/>
              <a:t>write a recursive algorithm then use mechanical recursion elimination (even for things that aren't quite tail recursive)</a:t>
            </a:r>
          </a:p>
          <a:p>
            <a:pPr eaLnBrk="1" hangingPunct="1">
              <a:lnSpc>
                <a:spcPct val="90000"/>
              </a:lnSpc>
            </a:pPr>
            <a:r>
              <a:rPr lang="en-US" altLang="en-US" sz="2400" dirty="0"/>
              <a:t>lack of named constants and enumerations in Fortran</a:t>
            </a:r>
          </a:p>
          <a:p>
            <a:pPr lvl="2" eaLnBrk="1" hangingPunct="1">
              <a:lnSpc>
                <a:spcPct val="90000"/>
              </a:lnSpc>
            </a:pPr>
            <a:r>
              <a:rPr lang="en-US" altLang="en-US" sz="2000" dirty="0"/>
              <a:t>use variables that are initialized once, then never changed</a:t>
            </a:r>
          </a:p>
          <a:p>
            <a:pPr eaLnBrk="1" hangingPunct="1">
              <a:lnSpc>
                <a:spcPct val="90000"/>
              </a:lnSpc>
            </a:pPr>
            <a:r>
              <a:rPr lang="en-US" altLang="en-US" sz="2400" dirty="0"/>
              <a:t>lack of modules in C and Pascal</a:t>
            </a:r>
          </a:p>
          <a:p>
            <a:pPr lvl="2" eaLnBrk="1" hangingPunct="1">
              <a:lnSpc>
                <a:spcPct val="90000"/>
              </a:lnSpc>
            </a:pPr>
            <a:r>
              <a:rPr lang="en-US" altLang="en-US" sz="2000" dirty="0"/>
              <a:t>use comments and programmer discipline</a:t>
            </a:r>
          </a:p>
          <a:p>
            <a:pPr eaLnBrk="1" hangingPunct="1">
              <a:lnSpc>
                <a:spcPct val="90000"/>
              </a:lnSpc>
            </a:pPr>
            <a:r>
              <a:rPr lang="en-US" altLang="en-US" sz="2400" dirty="0"/>
              <a:t>lack of iterators in just about everything </a:t>
            </a:r>
          </a:p>
          <a:p>
            <a:pPr lvl="2" eaLnBrk="1" hangingPunct="1">
              <a:lnSpc>
                <a:spcPct val="90000"/>
              </a:lnSpc>
            </a:pPr>
            <a:r>
              <a:rPr lang="en-US" altLang="en-US" sz="2000" dirty="0"/>
              <a:t>fake them with (member?) functions</a:t>
            </a:r>
            <a:endParaRPr lang="en-US" altLang="en-US" sz="1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1" y="762000"/>
            <a:ext cx="7910513" cy="551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5"/>
          <p:cNvSpPr>
            <a:spLocks noGrp="1" noChangeArrowheads="1"/>
          </p:cNvSpPr>
          <p:nvPr>
            <p:ph type="title"/>
          </p:nvPr>
        </p:nvSpPr>
        <p:spPr>
          <a:xfrm>
            <a:off x="2133600" y="228600"/>
            <a:ext cx="7772400" cy="533400"/>
          </a:xfrm>
        </p:spPr>
        <p:txBody>
          <a:bodyPr/>
          <a:lstStyle/>
          <a:p>
            <a:pPr eaLnBrk="1" hangingPunct="1"/>
            <a:r>
              <a:rPr lang="en-US" altLang="en-US" sz="4000"/>
              <a:t>Haskell Timeline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ChangeArrowheads="1"/>
          </p:cNvSpPr>
          <p:nvPr>
            <p:ph type="title"/>
          </p:nvPr>
        </p:nvSpPr>
        <p:spPr>
          <a:xfrm>
            <a:off x="2514600" y="152400"/>
            <a:ext cx="7696200" cy="685800"/>
          </a:xfrm>
        </p:spPr>
        <p:txBody>
          <a:bodyPr/>
          <a:lstStyle/>
          <a:p>
            <a:pPr eaLnBrk="1" hangingPunct="1"/>
            <a:r>
              <a:rPr lang="en-US" altLang="en-US" sz="4000"/>
              <a:t>August 2007 Tiobe PL Index</a:t>
            </a:r>
          </a:p>
        </p:txBody>
      </p:sp>
      <p:pic>
        <p:nvPicPr>
          <p:cNvPr id="5632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11786" t="33791" r="27072" b="7269"/>
          <a:stretch>
            <a:fillRect/>
          </a:stretch>
        </p:blipFill>
        <p:spPr bwMode="auto">
          <a:xfrm>
            <a:off x="4343400" y="762000"/>
            <a:ext cx="63246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a:xfrm>
            <a:off x="2286000" y="0"/>
            <a:ext cx="7772400" cy="1143000"/>
          </a:xfrm>
        </p:spPr>
        <p:txBody>
          <a:bodyPr/>
          <a:lstStyle/>
          <a:p>
            <a:pPr eaLnBrk="1" hangingPunct="1"/>
            <a:r>
              <a:rPr lang="en-US" altLang="en-US"/>
              <a:t>August 2009 Tiobe PL Index</a:t>
            </a:r>
          </a:p>
        </p:txBody>
      </p:sp>
      <p:pic>
        <p:nvPicPr>
          <p:cNvPr id="5734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18036" t="24292" r="33011" b="14980"/>
          <a:stretch>
            <a:fillRect/>
          </a:stretch>
        </p:blipFill>
        <p:spPr bwMode="auto">
          <a:xfrm>
            <a:off x="3810000" y="914400"/>
            <a:ext cx="57912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2286000" y="0"/>
            <a:ext cx="7772400" cy="1143000"/>
          </a:xfrm>
        </p:spPr>
        <p:txBody>
          <a:bodyPr/>
          <a:lstStyle/>
          <a:p>
            <a:pPr eaLnBrk="1" hangingPunct="1"/>
            <a:r>
              <a:rPr lang="en-US" altLang="en-US"/>
              <a:t>August 2010 Tiobe PL Index</a:t>
            </a:r>
          </a:p>
        </p:txBody>
      </p:sp>
      <p:pic>
        <p:nvPicPr>
          <p:cNvPr id="58371" name="Picture 1036"/>
          <p:cNvPicPr>
            <a:picLocks noChangeAspect="1" noChangeArrowheads="1"/>
          </p:cNvPicPr>
          <p:nvPr/>
        </p:nvPicPr>
        <p:blipFill>
          <a:blip r:embed="rId3" cstate="print">
            <a:extLst>
              <a:ext uri="{28A0092B-C50C-407E-A947-70E740481C1C}">
                <a14:useLocalDpi xmlns:a14="http://schemas.microsoft.com/office/drawing/2010/main" val="0"/>
              </a:ext>
            </a:extLst>
          </a:blip>
          <a:srcRect l="14679" t="25233" r="31743" b="7477"/>
          <a:stretch>
            <a:fillRect/>
          </a:stretch>
        </p:blipFill>
        <p:spPr bwMode="auto">
          <a:xfrm>
            <a:off x="2438400" y="914400"/>
            <a:ext cx="55626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2286000" y="0"/>
            <a:ext cx="7772400" cy="1143000"/>
          </a:xfrm>
        </p:spPr>
        <p:txBody>
          <a:bodyPr/>
          <a:lstStyle/>
          <a:p>
            <a:pPr eaLnBrk="1" hangingPunct="1"/>
            <a:r>
              <a:rPr lang="en-US" altLang="en-US"/>
              <a:t>August 2011 Tiobe PL Index</a:t>
            </a:r>
          </a:p>
        </p:txBody>
      </p:sp>
      <p:pic>
        <p:nvPicPr>
          <p:cNvPr id="5939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16878" t="20348" r="33163" b="12138"/>
          <a:stretch>
            <a:fillRect/>
          </a:stretch>
        </p:blipFill>
        <p:spPr bwMode="auto">
          <a:xfrm>
            <a:off x="3352800" y="914400"/>
            <a:ext cx="56388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286000" y="0"/>
            <a:ext cx="7772400" cy="1143000"/>
          </a:xfrm>
        </p:spPr>
        <p:txBody>
          <a:bodyPr/>
          <a:lstStyle/>
          <a:p>
            <a:pPr eaLnBrk="1" hangingPunct="1"/>
            <a:r>
              <a:rPr lang="en-US" altLang="en-US"/>
              <a:t>August 2012 Tiobe PL Index</a:t>
            </a:r>
          </a:p>
        </p:txBody>
      </p:sp>
      <p:pic>
        <p:nvPicPr>
          <p:cNvPr id="60419" name="Picture 1" descr="TIOBE Software: Tiobe Index - Mozilla Firefox"/>
          <p:cNvPicPr>
            <a:picLocks noChangeAspect="1"/>
          </p:cNvPicPr>
          <p:nvPr/>
        </p:nvPicPr>
        <p:blipFill>
          <a:blip r:embed="rId3" cstate="print">
            <a:extLst>
              <a:ext uri="{28A0092B-C50C-407E-A947-70E740481C1C}">
                <a14:useLocalDpi xmlns:a14="http://schemas.microsoft.com/office/drawing/2010/main" val="0"/>
              </a:ext>
            </a:extLst>
          </a:blip>
          <a:srcRect l="11310" t="19904" r="21492" b="5556"/>
          <a:stretch>
            <a:fillRect/>
          </a:stretch>
        </p:blipFill>
        <p:spPr bwMode="auto">
          <a:xfrm>
            <a:off x="3276600" y="990601"/>
            <a:ext cx="5791200" cy="564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2209800" y="304800"/>
            <a:ext cx="7772400" cy="533400"/>
          </a:xfrm>
        </p:spPr>
        <p:txBody>
          <a:bodyPr/>
          <a:lstStyle/>
          <a:p>
            <a:r>
              <a:rPr lang="en-US" altLang="en-US"/>
              <a:t>August 2013 Tiobe PL Index</a:t>
            </a:r>
          </a:p>
        </p:txBody>
      </p:sp>
      <p:pic>
        <p:nvPicPr>
          <p:cNvPr id="6144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20985" t="24274" r="35263" b="20728"/>
          <a:stretch>
            <a:fillRect/>
          </a:stretch>
        </p:blipFill>
        <p:spPr bwMode="auto">
          <a:xfrm>
            <a:off x="3124200" y="841376"/>
            <a:ext cx="5638800" cy="563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2209800" y="304800"/>
            <a:ext cx="7772400" cy="533400"/>
          </a:xfrm>
        </p:spPr>
        <p:txBody>
          <a:bodyPr/>
          <a:lstStyle/>
          <a:p>
            <a:r>
              <a:rPr lang="en-US" altLang="en-US"/>
              <a:t>August 2014 Tiobe PL Index</a:t>
            </a:r>
          </a:p>
        </p:txBody>
      </p:sp>
      <p:pic>
        <p:nvPicPr>
          <p:cNvPr id="6246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13089" t="15642" r="30035" b="12714"/>
          <a:stretch>
            <a:fillRect/>
          </a:stretch>
        </p:blipFill>
        <p:spPr bwMode="auto">
          <a:xfrm>
            <a:off x="2514600" y="990600"/>
            <a:ext cx="6934200" cy="5449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2209800" y="304800"/>
            <a:ext cx="7772400" cy="533400"/>
          </a:xfrm>
        </p:spPr>
        <p:txBody>
          <a:bodyPr/>
          <a:lstStyle/>
          <a:p>
            <a:r>
              <a:rPr lang="en-US" altLang="en-US"/>
              <a:t>August 2015 Tiobe PL Index</a:t>
            </a:r>
          </a:p>
        </p:txBody>
      </p:sp>
      <p:pic>
        <p:nvPicPr>
          <p:cNvPr id="63491" name="Picture 6" descr="TIOBE Software: Tiobe Index - Mozilla Firefox"/>
          <p:cNvPicPr>
            <a:picLocks noChangeAspect="1"/>
          </p:cNvPicPr>
          <p:nvPr/>
        </p:nvPicPr>
        <p:blipFill>
          <a:blip r:embed="rId3" cstate="print">
            <a:extLst>
              <a:ext uri="{28A0092B-C50C-407E-A947-70E740481C1C}">
                <a14:useLocalDpi xmlns:a14="http://schemas.microsoft.com/office/drawing/2010/main" val="0"/>
              </a:ext>
            </a:extLst>
          </a:blip>
          <a:srcRect l="16956" t="14378" r="27826"/>
          <a:stretch>
            <a:fillRect/>
          </a:stretch>
        </p:blipFill>
        <p:spPr bwMode="auto">
          <a:xfrm>
            <a:off x="2514601" y="838200"/>
            <a:ext cx="7897813" cy="570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2209800" y="304800"/>
            <a:ext cx="7772400" cy="533400"/>
          </a:xfrm>
        </p:spPr>
        <p:txBody>
          <a:bodyPr/>
          <a:lstStyle/>
          <a:p>
            <a:r>
              <a:rPr lang="en-US" altLang="en-US"/>
              <a:t>August 2016 </a:t>
            </a:r>
            <a:r>
              <a:rPr lang="en-US" altLang="en-US" dirty="0" err="1"/>
              <a:t>Tiobe</a:t>
            </a:r>
            <a:r>
              <a:rPr lang="en-US" altLang="en-US" dirty="0"/>
              <a:t> PL Index</a:t>
            </a:r>
          </a:p>
        </p:txBody>
      </p:sp>
      <p:pic>
        <p:nvPicPr>
          <p:cNvPr id="2" name="Picture 1" descr="TIOBE Index | TIOBE - The Software Quality Company - Mozilla Firefox"/>
          <p:cNvPicPr>
            <a:picLocks noChangeAspect="1"/>
          </p:cNvPicPr>
          <p:nvPr/>
        </p:nvPicPr>
        <p:blipFill rotWithShape="1">
          <a:blip r:embed="rId3" cstate="print">
            <a:extLst>
              <a:ext uri="{28A0092B-C50C-407E-A947-70E740481C1C}">
                <a14:useLocalDpi xmlns:a14="http://schemas.microsoft.com/office/drawing/2010/main" val="0"/>
              </a:ext>
            </a:extLst>
          </a:blip>
          <a:srcRect l="12279" t="20565" r="17357" b="6869"/>
          <a:stretch/>
        </p:blipFill>
        <p:spPr>
          <a:xfrm>
            <a:off x="2314576" y="940676"/>
            <a:ext cx="7058025" cy="5841125"/>
          </a:xfrm>
          <a:prstGeom prst="rect">
            <a:avLst/>
          </a:prstGeom>
        </p:spPr>
      </p:pic>
    </p:spTree>
    <p:extLst>
      <p:ext uri="{BB962C8B-B14F-4D97-AF65-F5344CB8AC3E}">
        <p14:creationId xmlns:p14="http://schemas.microsoft.com/office/powerpoint/2010/main" val="1949017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marL="838200" indent="-838200" eaLnBrk="1" hangingPunct="1"/>
            <a:r>
              <a:rPr lang="en-US" altLang="en-US" sz="4000"/>
              <a:t>Improved background for choosing appropriate languages</a:t>
            </a:r>
          </a:p>
        </p:txBody>
      </p:sp>
      <p:sp>
        <p:nvSpPr>
          <p:cNvPr id="7171" name="Rectangle 3"/>
          <p:cNvSpPr>
            <a:spLocks noGrp="1" noChangeArrowheads="1"/>
          </p:cNvSpPr>
          <p:nvPr>
            <p:ph type="body" idx="1"/>
          </p:nvPr>
        </p:nvSpPr>
        <p:spPr>
          <a:xfrm>
            <a:off x="2286000" y="5715000"/>
            <a:ext cx="7772400" cy="304800"/>
          </a:xfrm>
        </p:spPr>
        <p:txBody>
          <a:bodyPr/>
          <a:lstStyle/>
          <a:p>
            <a:pPr eaLnBrk="1" hangingPunct="1">
              <a:lnSpc>
                <a:spcPct val="80000"/>
              </a:lnSpc>
            </a:pPr>
            <a:r>
              <a:rPr lang="en-US" altLang="en-US" sz="1600"/>
              <a:t>Source: http://www.dilbert.com/comics/dilbert/archive/dilbert-20050823.html</a:t>
            </a:r>
          </a:p>
        </p:txBody>
      </p:sp>
      <p:pic>
        <p:nvPicPr>
          <p:cNvPr id="7172" name="Picture 6" descr="Today's Dilbert Comic">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8338" y="2438400"/>
            <a:ext cx="8272462" cy="289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2209800" y="304800"/>
            <a:ext cx="7772400" cy="533400"/>
          </a:xfrm>
        </p:spPr>
        <p:txBody>
          <a:bodyPr/>
          <a:lstStyle/>
          <a:p>
            <a:r>
              <a:rPr lang="en-US" altLang="en-US" dirty="0"/>
              <a:t>August 2017 </a:t>
            </a:r>
            <a:r>
              <a:rPr lang="en-US" altLang="en-US" dirty="0" err="1"/>
              <a:t>Tiobe</a:t>
            </a:r>
            <a:r>
              <a:rPr lang="en-US" altLang="en-US" dirty="0"/>
              <a:t> PL Index</a:t>
            </a:r>
          </a:p>
        </p:txBody>
      </p:sp>
      <p:pic>
        <p:nvPicPr>
          <p:cNvPr id="3" name="Picture 2" descr="TIOBE Index | TIOBE - The Software Quality Company - Mozilla Firefox"/>
          <p:cNvPicPr>
            <a:picLocks noChangeAspect="1"/>
          </p:cNvPicPr>
          <p:nvPr/>
        </p:nvPicPr>
        <p:blipFill rotWithShape="1">
          <a:blip r:embed="rId3" cstate="print">
            <a:extLst>
              <a:ext uri="{28A0092B-C50C-407E-A947-70E740481C1C}">
                <a14:useLocalDpi xmlns:a14="http://schemas.microsoft.com/office/drawing/2010/main" val="0"/>
              </a:ext>
            </a:extLst>
          </a:blip>
          <a:srcRect l="20833" t="19343" r="20833" b="4127"/>
          <a:stretch/>
        </p:blipFill>
        <p:spPr>
          <a:xfrm>
            <a:off x="2705100" y="914400"/>
            <a:ext cx="6972300" cy="5718853"/>
          </a:xfrm>
          <a:prstGeom prst="rect">
            <a:avLst/>
          </a:prstGeom>
        </p:spPr>
      </p:pic>
    </p:spTree>
    <p:extLst>
      <p:ext uri="{BB962C8B-B14F-4D97-AF65-F5344CB8AC3E}">
        <p14:creationId xmlns:p14="http://schemas.microsoft.com/office/powerpoint/2010/main" val="26609357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en-US"/>
              <a:t>August 2013 PYPL Index</a:t>
            </a:r>
          </a:p>
        </p:txBody>
      </p:sp>
      <p:pic>
        <p:nvPicPr>
          <p:cNvPr id="645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26134" t="25858" r="17999" b="27988"/>
          <a:stretch>
            <a:fillRect/>
          </a:stretch>
        </p:blipFill>
        <p:spPr bwMode="auto">
          <a:xfrm>
            <a:off x="2590800" y="1600200"/>
            <a:ext cx="7086600" cy="4459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2209800" y="609600"/>
            <a:ext cx="7772400" cy="762000"/>
          </a:xfrm>
        </p:spPr>
        <p:txBody>
          <a:bodyPr/>
          <a:lstStyle/>
          <a:p>
            <a:r>
              <a:rPr lang="en-US" altLang="en-US"/>
              <a:t>August 2014 PYPL Index</a:t>
            </a:r>
          </a:p>
        </p:txBody>
      </p:sp>
      <p:pic>
        <p:nvPicPr>
          <p:cNvPr id="6553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26138" t="24521" r="21956" b="28056"/>
          <a:stretch>
            <a:fillRect/>
          </a:stretch>
        </p:blipFill>
        <p:spPr bwMode="auto">
          <a:xfrm>
            <a:off x="2667000" y="1447801"/>
            <a:ext cx="7315200" cy="4576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2209800" y="228600"/>
            <a:ext cx="7772400" cy="762000"/>
          </a:xfrm>
        </p:spPr>
        <p:txBody>
          <a:bodyPr/>
          <a:lstStyle/>
          <a:p>
            <a:r>
              <a:rPr lang="en-US" altLang="en-US"/>
              <a:t>August 2015 PYPL Index</a:t>
            </a:r>
          </a:p>
        </p:txBody>
      </p:sp>
      <p:pic>
        <p:nvPicPr>
          <p:cNvPr id="66563" name="Picture 2" descr="PYPL PopularitY of Programming Language index - Mozilla Firefox"/>
          <p:cNvPicPr>
            <a:picLocks noChangeAspect="1"/>
          </p:cNvPicPr>
          <p:nvPr/>
        </p:nvPicPr>
        <p:blipFill>
          <a:blip r:embed="rId3" cstate="print">
            <a:extLst>
              <a:ext uri="{28A0092B-C50C-407E-A947-70E740481C1C}">
                <a14:useLocalDpi xmlns:a14="http://schemas.microsoft.com/office/drawing/2010/main" val="0"/>
              </a:ext>
            </a:extLst>
          </a:blip>
          <a:srcRect l="48840" t="21745" r="13333"/>
          <a:stretch>
            <a:fillRect/>
          </a:stretch>
        </p:blipFill>
        <p:spPr bwMode="auto">
          <a:xfrm>
            <a:off x="2209800" y="1371601"/>
            <a:ext cx="784860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2209800" y="228600"/>
            <a:ext cx="7772400" cy="762000"/>
          </a:xfrm>
        </p:spPr>
        <p:txBody>
          <a:bodyPr/>
          <a:lstStyle/>
          <a:p>
            <a:r>
              <a:rPr lang="en-US" altLang="en-US" dirty="0"/>
              <a:t>August 2017 PYPL Index</a:t>
            </a:r>
          </a:p>
        </p:txBody>
      </p:sp>
      <p:pic>
        <p:nvPicPr>
          <p:cNvPr id="2" name="Picture 1" descr="PYPL PopularitY of Programming Language index - Mozilla Firefox"/>
          <p:cNvPicPr>
            <a:picLocks noChangeAspect="1"/>
          </p:cNvPicPr>
          <p:nvPr/>
        </p:nvPicPr>
        <p:blipFill rotWithShape="1">
          <a:blip r:embed="rId3" cstate="print">
            <a:extLst>
              <a:ext uri="{28A0092B-C50C-407E-A947-70E740481C1C}">
                <a14:useLocalDpi xmlns:a14="http://schemas.microsoft.com/office/drawing/2010/main" val="0"/>
              </a:ext>
            </a:extLst>
          </a:blip>
          <a:srcRect l="50833" t="21277" r="15833" b="17360"/>
          <a:stretch/>
        </p:blipFill>
        <p:spPr>
          <a:xfrm>
            <a:off x="2057400" y="1066800"/>
            <a:ext cx="8305800" cy="5181600"/>
          </a:xfrm>
          <a:prstGeom prst="rect">
            <a:avLst/>
          </a:prstGeom>
        </p:spPr>
      </p:pic>
    </p:spTree>
    <p:extLst>
      <p:ext uri="{BB962C8B-B14F-4D97-AF65-F5344CB8AC3E}">
        <p14:creationId xmlns:p14="http://schemas.microsoft.com/office/powerpoint/2010/main" val="23413432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2209800" y="457200"/>
            <a:ext cx="7772400" cy="533400"/>
          </a:xfrm>
        </p:spPr>
        <p:txBody>
          <a:bodyPr>
            <a:normAutofit fontScale="90000"/>
          </a:bodyPr>
          <a:lstStyle/>
          <a:p>
            <a:pPr>
              <a:defRPr/>
            </a:pPr>
            <a:r>
              <a:rPr lang="en-US" altLang="en-US" dirty="0"/>
              <a:t>August 2014 PYPL Long-Term Index</a:t>
            </a:r>
          </a:p>
        </p:txBody>
      </p:sp>
      <p:pic>
        <p:nvPicPr>
          <p:cNvPr id="6758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990601"/>
            <a:ext cx="6553200" cy="5402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2286000" y="228600"/>
            <a:ext cx="7772400" cy="533400"/>
          </a:xfrm>
        </p:spPr>
        <p:txBody>
          <a:bodyPr>
            <a:normAutofit fontScale="90000"/>
          </a:bodyPr>
          <a:lstStyle/>
          <a:p>
            <a:pPr>
              <a:defRPr/>
            </a:pPr>
            <a:r>
              <a:rPr lang="en-US" altLang="en-US" dirty="0"/>
              <a:t>August 2015 PYPL Long-Term Index</a:t>
            </a:r>
          </a:p>
        </p:txBody>
      </p:sp>
      <p:pic>
        <p:nvPicPr>
          <p:cNvPr id="68611" name="Picture 1" descr="PYPL PopularitY of Programming Language index - Mozilla Firefox"/>
          <p:cNvPicPr>
            <a:picLocks noChangeAspect="1"/>
          </p:cNvPicPr>
          <p:nvPr/>
        </p:nvPicPr>
        <p:blipFill>
          <a:blip r:embed="rId3" cstate="print">
            <a:extLst>
              <a:ext uri="{28A0092B-C50C-407E-A947-70E740481C1C}">
                <a14:useLocalDpi xmlns:a14="http://schemas.microsoft.com/office/drawing/2010/main" val="0"/>
              </a:ext>
            </a:extLst>
          </a:blip>
          <a:srcRect l="13188" t="22665" r="11884"/>
          <a:stretch>
            <a:fillRect/>
          </a:stretch>
        </p:blipFill>
        <p:spPr bwMode="auto">
          <a:xfrm>
            <a:off x="2143126" y="838200"/>
            <a:ext cx="8416925" cy="546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2286000" y="228600"/>
            <a:ext cx="7772400" cy="533400"/>
          </a:xfrm>
        </p:spPr>
        <p:txBody>
          <a:bodyPr>
            <a:normAutofit fontScale="90000"/>
          </a:bodyPr>
          <a:lstStyle/>
          <a:p>
            <a:pPr>
              <a:defRPr/>
            </a:pPr>
            <a:r>
              <a:rPr lang="en-US" altLang="en-US" dirty="0"/>
              <a:t>August 2016 PYPL Long-Term Index</a:t>
            </a:r>
          </a:p>
        </p:txBody>
      </p:sp>
      <p:pic>
        <p:nvPicPr>
          <p:cNvPr id="2" name="Picture 1" descr="PYPL PopularitY of Programming Language index - Mozilla Firefox"/>
          <p:cNvPicPr>
            <a:picLocks noChangeAspect="1"/>
          </p:cNvPicPr>
          <p:nvPr/>
        </p:nvPicPr>
        <p:blipFill rotWithShape="1">
          <a:blip r:embed="rId3" cstate="print">
            <a:extLst>
              <a:ext uri="{28A0092B-C50C-407E-A947-70E740481C1C}">
                <a14:useLocalDpi xmlns:a14="http://schemas.microsoft.com/office/drawing/2010/main" val="0"/>
              </a:ext>
            </a:extLst>
          </a:blip>
          <a:srcRect l="9116" t="17544" r="9229"/>
          <a:stretch/>
        </p:blipFill>
        <p:spPr>
          <a:xfrm>
            <a:off x="2743200" y="762000"/>
            <a:ext cx="6978316" cy="5654842"/>
          </a:xfrm>
          <a:prstGeom prst="rect">
            <a:avLst/>
          </a:prstGeom>
        </p:spPr>
      </p:pic>
    </p:spTree>
    <p:extLst>
      <p:ext uri="{BB962C8B-B14F-4D97-AF65-F5344CB8AC3E}">
        <p14:creationId xmlns:p14="http://schemas.microsoft.com/office/powerpoint/2010/main" val="5183985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2286000" y="228600"/>
            <a:ext cx="7772400" cy="533400"/>
          </a:xfrm>
        </p:spPr>
        <p:txBody>
          <a:bodyPr>
            <a:normAutofit fontScale="90000"/>
          </a:bodyPr>
          <a:lstStyle/>
          <a:p>
            <a:pPr>
              <a:defRPr/>
            </a:pPr>
            <a:r>
              <a:rPr lang="en-US" altLang="en-US" dirty="0"/>
              <a:t>August 2017 PYPL Long-Term Index</a:t>
            </a:r>
          </a:p>
        </p:txBody>
      </p:sp>
      <p:pic>
        <p:nvPicPr>
          <p:cNvPr id="3" name="Picture 2" descr="PYPL PopularitY of Programming Language index - Mozilla Firefox"/>
          <p:cNvPicPr>
            <a:picLocks noChangeAspect="1"/>
          </p:cNvPicPr>
          <p:nvPr/>
        </p:nvPicPr>
        <p:blipFill rotWithShape="1">
          <a:blip r:embed="rId3" cstate="print">
            <a:extLst>
              <a:ext uri="{28A0092B-C50C-407E-A947-70E740481C1C}">
                <a14:useLocalDpi xmlns:a14="http://schemas.microsoft.com/office/drawing/2010/main" val="0"/>
              </a:ext>
            </a:extLst>
          </a:blip>
          <a:srcRect l="22500" t="34333" r="20834"/>
          <a:stretch/>
        </p:blipFill>
        <p:spPr>
          <a:xfrm>
            <a:off x="2400300" y="914400"/>
            <a:ext cx="7543800" cy="5579826"/>
          </a:xfrm>
          <a:prstGeom prst="rect">
            <a:avLst/>
          </a:prstGeom>
        </p:spPr>
      </p:pic>
    </p:spTree>
    <p:extLst>
      <p:ext uri="{BB962C8B-B14F-4D97-AF65-F5344CB8AC3E}">
        <p14:creationId xmlns:p14="http://schemas.microsoft.com/office/powerpoint/2010/main" val="17288615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4"/>
          <p:cNvSpPr>
            <a:spLocks noGrp="1" noChangeArrowheads="1"/>
          </p:cNvSpPr>
          <p:nvPr>
            <p:ph type="title"/>
          </p:nvPr>
        </p:nvSpPr>
        <p:spPr>
          <a:xfrm>
            <a:off x="2667000" y="0"/>
            <a:ext cx="7772400" cy="1143000"/>
          </a:xfrm>
        </p:spPr>
        <p:txBody>
          <a:bodyPr/>
          <a:lstStyle/>
          <a:p>
            <a:pPr eaLnBrk="1" hangingPunct="1"/>
            <a:r>
              <a:rPr lang="en-US" altLang="en-US" sz="3200"/>
              <a:t>Tiobe Index Long Term Trends, August 2007</a:t>
            </a:r>
          </a:p>
        </p:txBody>
      </p:sp>
      <p:pic>
        <p:nvPicPr>
          <p:cNvPr id="6963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6285" t="35294" r="44572" b="10588"/>
          <a:stretch>
            <a:fillRect/>
          </a:stretch>
        </p:blipFill>
        <p:spPr bwMode="auto">
          <a:xfrm>
            <a:off x="3886200" y="990600"/>
            <a:ext cx="6553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09800" y="381000"/>
            <a:ext cx="7772400" cy="1143000"/>
          </a:xfrm>
        </p:spPr>
        <p:txBody>
          <a:bodyPr/>
          <a:lstStyle/>
          <a:p>
            <a:pPr eaLnBrk="1" hangingPunct="1"/>
            <a:r>
              <a:rPr lang="en-US" altLang="en-US" sz="4000"/>
              <a:t>Increased ability to learn new languages</a:t>
            </a:r>
          </a:p>
        </p:txBody>
      </p:sp>
      <p:sp>
        <p:nvSpPr>
          <p:cNvPr id="9219" name="Rectangle 3"/>
          <p:cNvSpPr>
            <a:spLocks noGrp="1" noChangeArrowheads="1"/>
          </p:cNvSpPr>
          <p:nvPr>
            <p:ph type="body" idx="1"/>
          </p:nvPr>
        </p:nvSpPr>
        <p:spPr>
          <a:xfrm>
            <a:off x="2209800" y="1676400"/>
            <a:ext cx="7772400" cy="4419600"/>
          </a:xfrm>
        </p:spPr>
        <p:txBody>
          <a:bodyPr/>
          <a:lstStyle/>
          <a:p>
            <a:pPr eaLnBrk="1" hangingPunct="1">
              <a:lnSpc>
                <a:spcPct val="90000"/>
              </a:lnSpc>
            </a:pPr>
            <a:r>
              <a:rPr lang="en-US" altLang="en-US"/>
              <a:t>Easy to walk down language family tree</a:t>
            </a:r>
          </a:p>
          <a:p>
            <a:pPr eaLnBrk="1" hangingPunct="1">
              <a:lnSpc>
                <a:spcPct val="90000"/>
              </a:lnSpc>
            </a:pPr>
            <a:r>
              <a:rPr lang="en-US" altLang="en-US"/>
              <a:t>Concepts are similar across languages</a:t>
            </a:r>
          </a:p>
          <a:p>
            <a:pPr eaLnBrk="1" hangingPunct="1">
              <a:lnSpc>
                <a:spcPct val="90000"/>
              </a:lnSpc>
            </a:pPr>
            <a:r>
              <a:rPr lang="en-US" altLang="en-US"/>
              <a:t>If you think in terms of iteration, recursion, abstraction (for example), you will find it easier to assimilate the syntax and semantic details of a new language than if you try to pick it up in a vacuum </a:t>
            </a:r>
          </a:p>
          <a:p>
            <a:pPr lvl="1" eaLnBrk="1" hangingPunct="1">
              <a:lnSpc>
                <a:spcPct val="90000"/>
              </a:lnSpc>
            </a:pPr>
            <a:r>
              <a:rPr lang="en-US" altLang="en-US"/>
              <a:t>Analogy to human languages: good grasp of grammar makes it easier to pick up new languages (at least Indo-European)</a:t>
            </a:r>
          </a:p>
          <a:p>
            <a:pPr eaLnBrk="1" hangingPunct="1">
              <a:lnSpc>
                <a:spcPct val="90000"/>
              </a:lnSpc>
            </a:pPr>
            <a:endParaRPr lang="en-US" altLang="en-US" sz="24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81000"/>
            <a:ext cx="7772400" cy="762000"/>
          </a:xfrm>
        </p:spPr>
        <p:txBody>
          <a:bodyPr/>
          <a:lstStyle/>
          <a:p>
            <a:r>
              <a:rPr lang="en-US" sz="4000" dirty="0"/>
              <a:t>TOPIDE Top IDE Index, August 2016</a:t>
            </a:r>
          </a:p>
        </p:txBody>
      </p:sp>
      <p:pic>
        <p:nvPicPr>
          <p:cNvPr id="3" name="Picture 2" descr="TOPIDE Top Integrated Development Environment index - Mozilla Firefox"/>
          <p:cNvPicPr>
            <a:picLocks noChangeAspect="1"/>
          </p:cNvPicPr>
          <p:nvPr/>
        </p:nvPicPr>
        <p:blipFill rotWithShape="1">
          <a:blip r:embed="rId3" cstate="print">
            <a:extLst>
              <a:ext uri="{28A0092B-C50C-407E-A947-70E740481C1C}">
                <a14:useLocalDpi xmlns:a14="http://schemas.microsoft.com/office/drawing/2010/main" val="0"/>
              </a:ext>
            </a:extLst>
          </a:blip>
          <a:srcRect l="46329" t="20911" r="17113" b="-1613"/>
          <a:stretch/>
        </p:blipFill>
        <p:spPr>
          <a:xfrm>
            <a:off x="2057400" y="1066801"/>
            <a:ext cx="8153400" cy="5534527"/>
          </a:xfrm>
          <a:prstGeom prst="rect">
            <a:avLst/>
          </a:prstGeom>
        </p:spPr>
      </p:pic>
    </p:spTree>
    <p:extLst>
      <p:ext uri="{BB962C8B-B14F-4D97-AF65-F5344CB8AC3E}">
        <p14:creationId xmlns:p14="http://schemas.microsoft.com/office/powerpoint/2010/main" val="33537107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81000"/>
            <a:ext cx="7772400" cy="762000"/>
          </a:xfrm>
        </p:spPr>
        <p:txBody>
          <a:bodyPr/>
          <a:lstStyle/>
          <a:p>
            <a:r>
              <a:rPr lang="en-US" sz="4000" dirty="0"/>
              <a:t>TOPIDE Top IDE Index, August 2017</a:t>
            </a:r>
          </a:p>
        </p:txBody>
      </p:sp>
      <p:pic>
        <p:nvPicPr>
          <p:cNvPr id="4" name="Picture 3" descr="TOP IDE index - Mozilla Firefox"/>
          <p:cNvPicPr>
            <a:picLocks noChangeAspect="1"/>
          </p:cNvPicPr>
          <p:nvPr/>
        </p:nvPicPr>
        <p:blipFill rotWithShape="1">
          <a:blip r:embed="rId3" cstate="print">
            <a:extLst>
              <a:ext uri="{28A0092B-C50C-407E-A947-70E740481C1C}">
                <a14:useLocalDpi xmlns:a14="http://schemas.microsoft.com/office/drawing/2010/main" val="0"/>
              </a:ext>
            </a:extLst>
          </a:blip>
          <a:srcRect l="50000" t="19972" r="16667"/>
          <a:stretch/>
        </p:blipFill>
        <p:spPr>
          <a:xfrm>
            <a:off x="1981200" y="990600"/>
            <a:ext cx="8305800" cy="5604970"/>
          </a:xfrm>
          <a:prstGeom prst="rect">
            <a:avLst/>
          </a:prstGeom>
        </p:spPr>
      </p:pic>
    </p:spTree>
    <p:extLst>
      <p:ext uri="{BB962C8B-B14F-4D97-AF65-F5344CB8AC3E}">
        <p14:creationId xmlns:p14="http://schemas.microsoft.com/office/powerpoint/2010/main" val="1956809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2667000" y="0"/>
            <a:ext cx="7772400" cy="1143000"/>
          </a:xfrm>
        </p:spPr>
        <p:txBody>
          <a:bodyPr/>
          <a:lstStyle/>
          <a:p>
            <a:pPr eaLnBrk="1" hangingPunct="1"/>
            <a:r>
              <a:rPr lang="en-US" altLang="en-US" sz="3200"/>
              <a:t>Tiobe Index Long Term Trends, August 2009</a:t>
            </a:r>
          </a:p>
        </p:txBody>
      </p:sp>
      <p:pic>
        <p:nvPicPr>
          <p:cNvPr id="7065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l="16103" t="27530" r="31723" b="22267"/>
          <a:stretch>
            <a:fillRect/>
          </a:stretch>
        </p:blipFill>
        <p:spPr bwMode="auto">
          <a:xfrm>
            <a:off x="3124200" y="990600"/>
            <a:ext cx="6705600" cy="513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2667000" y="0"/>
            <a:ext cx="7772400" cy="1143000"/>
          </a:xfrm>
        </p:spPr>
        <p:txBody>
          <a:bodyPr/>
          <a:lstStyle/>
          <a:p>
            <a:pPr eaLnBrk="1" hangingPunct="1"/>
            <a:r>
              <a:rPr lang="en-US" altLang="en-US" sz="3200"/>
              <a:t>Tiobe Index Long Term Trends, August 2010</a:t>
            </a:r>
          </a:p>
        </p:txBody>
      </p:sp>
      <p:pic>
        <p:nvPicPr>
          <p:cNvPr id="7168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9906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2667000" y="0"/>
            <a:ext cx="7772400" cy="1143000"/>
          </a:xfrm>
        </p:spPr>
        <p:txBody>
          <a:bodyPr/>
          <a:lstStyle/>
          <a:p>
            <a:pPr eaLnBrk="1" hangingPunct="1"/>
            <a:r>
              <a:rPr lang="en-US" altLang="en-US" sz="3200"/>
              <a:t>Tiobe Index Long Term Trends, August 2011</a:t>
            </a:r>
          </a:p>
        </p:txBody>
      </p:sp>
      <p:pic>
        <p:nvPicPr>
          <p:cNvPr id="7270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14851" t="26820" r="31139" b="16763"/>
          <a:stretch>
            <a:fillRect/>
          </a:stretch>
        </p:blipFill>
        <p:spPr bwMode="auto">
          <a:xfrm>
            <a:off x="1524000" y="838200"/>
            <a:ext cx="6096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l="24345" t="25029" r="40549" b="35202"/>
          <a:stretch>
            <a:fillRect/>
          </a:stretch>
        </p:blipFill>
        <p:spPr bwMode="auto">
          <a:xfrm>
            <a:off x="7499350" y="914401"/>
            <a:ext cx="316865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l="25655" t="53642" r="41940" b="20462"/>
          <a:stretch>
            <a:fillRect/>
          </a:stretch>
        </p:blipFill>
        <p:spPr bwMode="auto">
          <a:xfrm>
            <a:off x="6781800" y="4724400"/>
            <a:ext cx="3657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2667000" y="0"/>
            <a:ext cx="7772400" cy="1143000"/>
          </a:xfrm>
        </p:spPr>
        <p:txBody>
          <a:bodyPr/>
          <a:lstStyle/>
          <a:p>
            <a:pPr eaLnBrk="1" hangingPunct="1"/>
            <a:r>
              <a:rPr lang="en-US" altLang="en-US" sz="3200"/>
              <a:t>Tiobe Index Long Term Trends, August 2011</a:t>
            </a:r>
          </a:p>
        </p:txBody>
      </p:sp>
      <p:pic>
        <p:nvPicPr>
          <p:cNvPr id="7373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14851" t="26820" r="31139" b="16763"/>
          <a:stretch>
            <a:fillRect/>
          </a:stretch>
        </p:blipFill>
        <p:spPr bwMode="auto">
          <a:xfrm>
            <a:off x="1524000" y="838200"/>
            <a:ext cx="6096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l="24345" t="25029" r="40549" b="35202"/>
          <a:stretch>
            <a:fillRect/>
          </a:stretch>
        </p:blipFill>
        <p:spPr bwMode="auto">
          <a:xfrm>
            <a:off x="7499350" y="914401"/>
            <a:ext cx="316865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l="25655" t="53642" r="41940" b="20462"/>
          <a:stretch>
            <a:fillRect/>
          </a:stretch>
        </p:blipFill>
        <p:spPr bwMode="auto">
          <a:xfrm>
            <a:off x="6781800" y="4724400"/>
            <a:ext cx="3657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2667000" y="0"/>
            <a:ext cx="7772400" cy="1143000"/>
          </a:xfrm>
        </p:spPr>
        <p:txBody>
          <a:bodyPr/>
          <a:lstStyle/>
          <a:p>
            <a:pPr eaLnBrk="1" hangingPunct="1"/>
            <a:r>
              <a:rPr lang="en-US" altLang="en-US" sz="3200"/>
              <a:t>Tiobe Index Long Term Trends, August 2012</a:t>
            </a:r>
          </a:p>
        </p:txBody>
      </p:sp>
      <p:pic>
        <p:nvPicPr>
          <p:cNvPr id="74755" name="Picture 1" descr="TIOBE Software: Tiobe Index - Mozilla Firefox"/>
          <p:cNvPicPr>
            <a:picLocks noChangeAspect="1"/>
          </p:cNvPicPr>
          <p:nvPr/>
        </p:nvPicPr>
        <p:blipFill>
          <a:blip r:embed="rId3" cstate="print">
            <a:extLst>
              <a:ext uri="{28A0092B-C50C-407E-A947-70E740481C1C}">
                <a14:useLocalDpi xmlns:a14="http://schemas.microsoft.com/office/drawing/2010/main" val="0"/>
              </a:ext>
            </a:extLst>
          </a:blip>
          <a:srcRect l="9615" t="21255" r="20644" b="17101"/>
          <a:stretch>
            <a:fillRect/>
          </a:stretch>
        </p:blipFill>
        <p:spPr bwMode="auto">
          <a:xfrm>
            <a:off x="1600201" y="914401"/>
            <a:ext cx="5446713" cy="422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2" descr="TIOBE Software: Tiobe Index - Mozilla Firefox"/>
          <p:cNvPicPr>
            <a:picLocks noChangeAspect="1"/>
          </p:cNvPicPr>
          <p:nvPr/>
        </p:nvPicPr>
        <p:blipFill>
          <a:blip r:embed="rId4" cstate="print">
            <a:extLst>
              <a:ext uri="{28A0092B-C50C-407E-A947-70E740481C1C}">
                <a14:useLocalDpi xmlns:a14="http://schemas.microsoft.com/office/drawing/2010/main" val="0"/>
              </a:ext>
            </a:extLst>
          </a:blip>
          <a:srcRect l="17419" t="29179" r="29637" b="25024"/>
          <a:stretch>
            <a:fillRect/>
          </a:stretch>
        </p:blipFill>
        <p:spPr bwMode="auto">
          <a:xfrm>
            <a:off x="6934201" y="990600"/>
            <a:ext cx="361156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3" descr="TIOBE Software: Tiobe Index - Mozilla Firefox"/>
          <p:cNvPicPr>
            <a:picLocks noChangeAspect="1"/>
          </p:cNvPicPr>
          <p:nvPr/>
        </p:nvPicPr>
        <p:blipFill>
          <a:blip r:embed="rId5" cstate="print">
            <a:extLst>
              <a:ext uri="{28A0092B-C50C-407E-A947-70E740481C1C}">
                <a14:useLocalDpi xmlns:a14="http://schemas.microsoft.com/office/drawing/2010/main" val="0"/>
              </a:ext>
            </a:extLst>
          </a:blip>
          <a:srcRect l="21237" t="43044" r="31758" b="29131"/>
          <a:stretch>
            <a:fillRect/>
          </a:stretch>
        </p:blipFill>
        <p:spPr bwMode="auto">
          <a:xfrm>
            <a:off x="6873875" y="4572001"/>
            <a:ext cx="3671888"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2667000" y="0"/>
            <a:ext cx="7772400" cy="1143000"/>
          </a:xfrm>
        </p:spPr>
        <p:txBody>
          <a:bodyPr/>
          <a:lstStyle/>
          <a:p>
            <a:pPr eaLnBrk="1" hangingPunct="1"/>
            <a:r>
              <a:rPr lang="en-US" altLang="en-US" sz="3200"/>
              <a:t>Tiobe Index Long Term Trends, August 2013</a:t>
            </a:r>
          </a:p>
        </p:txBody>
      </p:sp>
      <p:pic>
        <p:nvPicPr>
          <p:cNvPr id="7577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26678" t="33229" r="41182" b="35760"/>
          <a:stretch>
            <a:fillRect/>
          </a:stretch>
        </p:blipFill>
        <p:spPr bwMode="auto">
          <a:xfrm>
            <a:off x="7110414" y="920750"/>
            <a:ext cx="3525837" cy="2705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78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17786" t="31047" r="32413" b="21591"/>
          <a:stretch>
            <a:fillRect/>
          </a:stretch>
        </p:blipFill>
        <p:spPr bwMode="auto">
          <a:xfrm>
            <a:off x="1524001" y="838200"/>
            <a:ext cx="5643563"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78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l="27640" t="40260" r="41530" b="38281"/>
          <a:stretch>
            <a:fillRect/>
          </a:stretch>
        </p:blipFill>
        <p:spPr bwMode="auto">
          <a:xfrm>
            <a:off x="6853238" y="4602163"/>
            <a:ext cx="3783012" cy="2093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2667000" y="0"/>
            <a:ext cx="7772400" cy="1143000"/>
          </a:xfrm>
        </p:spPr>
        <p:txBody>
          <a:bodyPr/>
          <a:lstStyle/>
          <a:p>
            <a:pPr eaLnBrk="1" hangingPunct="1"/>
            <a:r>
              <a:rPr lang="en-US" altLang="en-US" sz="3200"/>
              <a:t>Tiobe Index Long Term Trends, August 2014</a:t>
            </a:r>
          </a:p>
        </p:txBody>
      </p:sp>
      <p:pic>
        <p:nvPicPr>
          <p:cNvPr id="768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27640" t="40260" r="41530" b="38281"/>
          <a:stretch>
            <a:fillRect/>
          </a:stretch>
        </p:blipFill>
        <p:spPr bwMode="auto">
          <a:xfrm>
            <a:off x="6884988" y="3733801"/>
            <a:ext cx="3783012" cy="209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680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l="11351" t="30788" r="26099" b="14577"/>
          <a:stretch>
            <a:fillRect/>
          </a:stretch>
        </p:blipFill>
        <p:spPr bwMode="auto">
          <a:xfrm>
            <a:off x="1644650" y="2438400"/>
            <a:ext cx="5245100" cy="313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680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l="8615" t="27295" r="26015" b="15843"/>
          <a:stretch>
            <a:fillRect/>
          </a:stretch>
        </p:blipFill>
        <p:spPr bwMode="auto">
          <a:xfrm>
            <a:off x="6429376" y="811214"/>
            <a:ext cx="4194175" cy="249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2667000" y="0"/>
            <a:ext cx="7772400" cy="1143000"/>
          </a:xfrm>
        </p:spPr>
        <p:txBody>
          <a:bodyPr/>
          <a:lstStyle/>
          <a:p>
            <a:pPr eaLnBrk="1" hangingPunct="1"/>
            <a:r>
              <a:rPr lang="en-US" altLang="en-US" sz="3200"/>
              <a:t>Tiobe Index Long Term Trends, August 2015</a:t>
            </a:r>
          </a:p>
        </p:txBody>
      </p:sp>
      <p:pic>
        <p:nvPicPr>
          <p:cNvPr id="77827" name="Picture 2" descr="TIOBE Software: Tiobe Index - Mozilla Firefox"/>
          <p:cNvPicPr>
            <a:picLocks noChangeAspect="1"/>
          </p:cNvPicPr>
          <p:nvPr/>
        </p:nvPicPr>
        <p:blipFill>
          <a:blip r:embed="rId3" cstate="print">
            <a:extLst>
              <a:ext uri="{28A0092B-C50C-407E-A947-70E740481C1C}">
                <a14:useLocalDpi xmlns:a14="http://schemas.microsoft.com/office/drawing/2010/main" val="0"/>
              </a:ext>
            </a:extLst>
          </a:blip>
          <a:srcRect l="10291" t="23816" r="24493" b="14726"/>
          <a:stretch>
            <a:fillRect/>
          </a:stretch>
        </p:blipFill>
        <p:spPr bwMode="auto">
          <a:xfrm>
            <a:off x="1524000" y="1965325"/>
            <a:ext cx="5964238"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l="27640" t="40260" r="41530" b="38281"/>
          <a:stretch>
            <a:fillRect/>
          </a:stretch>
        </p:blipFill>
        <p:spPr bwMode="auto">
          <a:xfrm>
            <a:off x="6884988" y="3733801"/>
            <a:ext cx="3783012" cy="209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829" name="Picture 1" descr="TIOBE Software: Tiobe Index - Mozilla Firefox"/>
          <p:cNvPicPr>
            <a:picLocks noChangeAspect="1"/>
          </p:cNvPicPr>
          <p:nvPr/>
        </p:nvPicPr>
        <p:blipFill>
          <a:blip r:embed="rId5" cstate="print">
            <a:extLst>
              <a:ext uri="{28A0092B-C50C-407E-A947-70E740481C1C}">
                <a14:useLocalDpi xmlns:a14="http://schemas.microsoft.com/office/drawing/2010/main" val="0"/>
              </a:ext>
            </a:extLst>
          </a:blip>
          <a:srcRect l="13623" t="24278" r="27971" b="12721"/>
          <a:stretch>
            <a:fillRect/>
          </a:stretch>
        </p:blipFill>
        <p:spPr bwMode="auto">
          <a:xfrm>
            <a:off x="6553200" y="838200"/>
            <a:ext cx="4019550"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p:cNvSpPr>
          <p:nvPr/>
        </p:nvSpPr>
        <p:spPr bwMode="auto">
          <a:xfrm>
            <a:off x="1524000" y="6781800"/>
            <a:ext cx="8991600" cy="76200"/>
          </a:xfrm>
          <a:prstGeom prst="rect">
            <a:avLst/>
          </a:prstGeom>
          <a:solidFill>
            <a:srgbClr val="B2B2B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2800">
                <a:solidFill>
                  <a:schemeClr val="tx1"/>
                </a:solidFill>
                <a:latin typeface="Tw Cen MT" pitchFamily="34" charset="0"/>
              </a:defRPr>
            </a:lvl1pPr>
            <a:lvl2pPr marL="742950" indent="-285750" eaLnBrk="0" hangingPunct="0">
              <a:spcBef>
                <a:spcPct val="20000"/>
              </a:spcBef>
              <a:buChar char="–"/>
              <a:defRPr sz="2800">
                <a:solidFill>
                  <a:schemeClr val="tx1"/>
                </a:solidFill>
                <a:latin typeface="Tw Cen MT" pitchFamily="34" charset="0"/>
              </a:defRPr>
            </a:lvl2pPr>
            <a:lvl3pPr marL="1143000" indent="-228600" eaLnBrk="0" hangingPunct="0">
              <a:spcBef>
                <a:spcPct val="20000"/>
              </a:spcBef>
              <a:buChar char="•"/>
              <a:defRPr sz="2400">
                <a:solidFill>
                  <a:schemeClr val="tx1"/>
                </a:solidFill>
                <a:latin typeface="Tw Cen MT" pitchFamily="34" charset="0"/>
              </a:defRPr>
            </a:lvl3pPr>
            <a:lvl4pPr marL="1600200" indent="-228600" eaLnBrk="0" hangingPunct="0">
              <a:spcBef>
                <a:spcPct val="20000"/>
              </a:spcBef>
              <a:buChar char="–"/>
              <a:defRPr sz="2000">
                <a:solidFill>
                  <a:schemeClr val="tx1"/>
                </a:solidFill>
                <a:latin typeface="Tw Cen MT" pitchFamily="34" charset="0"/>
              </a:defRPr>
            </a:lvl4pPr>
            <a:lvl5pPr marL="2057400" indent="-228600" eaLnBrk="0" hangingPunct="0">
              <a:spcBef>
                <a:spcPct val="20000"/>
              </a:spcBef>
              <a:buChar char="»"/>
              <a:defRPr sz="2000">
                <a:solidFill>
                  <a:schemeClr val="tx1"/>
                </a:solidFill>
                <a:latin typeface="Tw Cen MT" pitchFamily="34" charset="0"/>
              </a:defRPr>
            </a:lvl5pPr>
            <a:lvl6pPr marL="2514600" indent="-228600" eaLnBrk="0" fontAlgn="base" hangingPunct="0">
              <a:spcBef>
                <a:spcPct val="20000"/>
              </a:spcBef>
              <a:spcAft>
                <a:spcPct val="0"/>
              </a:spcAft>
              <a:buChar char="»"/>
              <a:defRPr sz="2000">
                <a:solidFill>
                  <a:schemeClr val="tx1"/>
                </a:solidFill>
                <a:latin typeface="Tw Cen MT" pitchFamily="34" charset="0"/>
              </a:defRPr>
            </a:lvl6pPr>
            <a:lvl7pPr marL="2971800" indent="-228600" eaLnBrk="0" fontAlgn="base" hangingPunct="0">
              <a:spcBef>
                <a:spcPct val="20000"/>
              </a:spcBef>
              <a:spcAft>
                <a:spcPct val="0"/>
              </a:spcAft>
              <a:buChar char="»"/>
              <a:defRPr sz="2000">
                <a:solidFill>
                  <a:schemeClr val="tx1"/>
                </a:solidFill>
                <a:latin typeface="Tw Cen MT" pitchFamily="34" charset="0"/>
              </a:defRPr>
            </a:lvl7pPr>
            <a:lvl8pPr marL="3429000" indent="-228600" eaLnBrk="0" fontAlgn="base" hangingPunct="0">
              <a:spcBef>
                <a:spcPct val="20000"/>
              </a:spcBef>
              <a:spcAft>
                <a:spcPct val="0"/>
              </a:spcAft>
              <a:buChar char="»"/>
              <a:defRPr sz="2000">
                <a:solidFill>
                  <a:schemeClr val="tx1"/>
                </a:solidFill>
                <a:latin typeface="Tw Cen MT" pitchFamily="34" charset="0"/>
              </a:defRPr>
            </a:lvl8pPr>
            <a:lvl9pPr marL="3886200" indent="-228600" eaLnBrk="0" fontAlgn="base" hangingPunct="0">
              <a:spcBef>
                <a:spcPct val="20000"/>
              </a:spcBef>
              <a:spcAft>
                <a:spcPct val="0"/>
              </a:spcAft>
              <a:buChar char="»"/>
              <a:defRPr sz="2000">
                <a:solidFill>
                  <a:schemeClr val="tx1"/>
                </a:solidFill>
                <a:latin typeface="Tw Cen MT" pitchFamily="34" charset="0"/>
              </a:defRPr>
            </a:lvl9pPr>
          </a:lstStyle>
          <a:p>
            <a:pPr eaLnBrk="1" hangingPunct="1">
              <a:spcBef>
                <a:spcPct val="0"/>
              </a:spcBef>
              <a:buFontTx/>
              <a:buNone/>
            </a:pPr>
            <a:endParaRPr lang="en-US" altLang="en-US" sz="2400">
              <a:latin typeface="Times New Roman" pitchFamily="18" charset="0"/>
            </a:endParaRPr>
          </a:p>
        </p:txBody>
      </p:sp>
      <p:sp>
        <p:nvSpPr>
          <p:cNvPr id="11267" name="Rectangle 4"/>
          <p:cNvSpPr>
            <a:spLocks/>
          </p:cNvSpPr>
          <p:nvPr/>
        </p:nvSpPr>
        <p:spPr bwMode="auto">
          <a:xfrm>
            <a:off x="9525000" y="6781800"/>
            <a:ext cx="1143000" cy="7620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2800">
                <a:solidFill>
                  <a:schemeClr val="tx1"/>
                </a:solidFill>
                <a:latin typeface="Tw Cen MT" pitchFamily="34" charset="0"/>
              </a:defRPr>
            </a:lvl1pPr>
            <a:lvl2pPr marL="742950" indent="-285750" eaLnBrk="0" hangingPunct="0">
              <a:spcBef>
                <a:spcPct val="20000"/>
              </a:spcBef>
              <a:buChar char="–"/>
              <a:defRPr sz="2800">
                <a:solidFill>
                  <a:schemeClr val="tx1"/>
                </a:solidFill>
                <a:latin typeface="Tw Cen MT" pitchFamily="34" charset="0"/>
              </a:defRPr>
            </a:lvl2pPr>
            <a:lvl3pPr marL="1143000" indent="-228600" eaLnBrk="0" hangingPunct="0">
              <a:spcBef>
                <a:spcPct val="20000"/>
              </a:spcBef>
              <a:buChar char="•"/>
              <a:defRPr sz="2400">
                <a:solidFill>
                  <a:schemeClr val="tx1"/>
                </a:solidFill>
                <a:latin typeface="Tw Cen MT" pitchFamily="34" charset="0"/>
              </a:defRPr>
            </a:lvl3pPr>
            <a:lvl4pPr marL="1600200" indent="-228600" eaLnBrk="0" hangingPunct="0">
              <a:spcBef>
                <a:spcPct val="20000"/>
              </a:spcBef>
              <a:buChar char="–"/>
              <a:defRPr sz="2000">
                <a:solidFill>
                  <a:schemeClr val="tx1"/>
                </a:solidFill>
                <a:latin typeface="Tw Cen MT" pitchFamily="34" charset="0"/>
              </a:defRPr>
            </a:lvl4pPr>
            <a:lvl5pPr marL="2057400" indent="-228600" eaLnBrk="0" hangingPunct="0">
              <a:spcBef>
                <a:spcPct val="20000"/>
              </a:spcBef>
              <a:buChar char="»"/>
              <a:defRPr sz="2000">
                <a:solidFill>
                  <a:schemeClr val="tx1"/>
                </a:solidFill>
                <a:latin typeface="Tw Cen MT" pitchFamily="34" charset="0"/>
              </a:defRPr>
            </a:lvl5pPr>
            <a:lvl6pPr marL="2514600" indent="-228600" eaLnBrk="0" fontAlgn="base" hangingPunct="0">
              <a:spcBef>
                <a:spcPct val="20000"/>
              </a:spcBef>
              <a:spcAft>
                <a:spcPct val="0"/>
              </a:spcAft>
              <a:buChar char="»"/>
              <a:defRPr sz="2000">
                <a:solidFill>
                  <a:schemeClr val="tx1"/>
                </a:solidFill>
                <a:latin typeface="Tw Cen MT" pitchFamily="34" charset="0"/>
              </a:defRPr>
            </a:lvl6pPr>
            <a:lvl7pPr marL="2971800" indent="-228600" eaLnBrk="0" fontAlgn="base" hangingPunct="0">
              <a:spcBef>
                <a:spcPct val="20000"/>
              </a:spcBef>
              <a:spcAft>
                <a:spcPct val="0"/>
              </a:spcAft>
              <a:buChar char="»"/>
              <a:defRPr sz="2000">
                <a:solidFill>
                  <a:schemeClr val="tx1"/>
                </a:solidFill>
                <a:latin typeface="Tw Cen MT" pitchFamily="34" charset="0"/>
              </a:defRPr>
            </a:lvl7pPr>
            <a:lvl8pPr marL="3429000" indent="-228600" eaLnBrk="0" fontAlgn="base" hangingPunct="0">
              <a:spcBef>
                <a:spcPct val="20000"/>
              </a:spcBef>
              <a:spcAft>
                <a:spcPct val="0"/>
              </a:spcAft>
              <a:buChar char="»"/>
              <a:defRPr sz="2000">
                <a:solidFill>
                  <a:schemeClr val="tx1"/>
                </a:solidFill>
                <a:latin typeface="Tw Cen MT" pitchFamily="34" charset="0"/>
              </a:defRPr>
            </a:lvl8pPr>
            <a:lvl9pPr marL="3886200" indent="-228600" eaLnBrk="0" fontAlgn="base" hangingPunct="0">
              <a:spcBef>
                <a:spcPct val="20000"/>
              </a:spcBef>
              <a:spcAft>
                <a:spcPct val="0"/>
              </a:spcAft>
              <a:buChar char="»"/>
              <a:defRPr sz="2000">
                <a:solidFill>
                  <a:schemeClr val="tx1"/>
                </a:solidFill>
                <a:latin typeface="Tw Cen MT" pitchFamily="34" charset="0"/>
              </a:defRPr>
            </a:lvl9pPr>
          </a:lstStyle>
          <a:p>
            <a:pPr eaLnBrk="1" hangingPunct="1">
              <a:spcBef>
                <a:spcPct val="0"/>
              </a:spcBef>
              <a:buFontTx/>
              <a:buNone/>
            </a:pPr>
            <a:endParaRPr lang="en-US" altLang="en-US" sz="2400">
              <a:latin typeface="Times New Roman" pitchFamily="18" charset="0"/>
            </a:endParaRPr>
          </a:p>
        </p:txBody>
      </p:sp>
      <p:sp>
        <p:nvSpPr>
          <p:cNvPr id="11268" name="Rectangle 9"/>
          <p:cNvSpPr>
            <a:spLocks noGrp="1" noChangeArrowheads="1"/>
          </p:cNvSpPr>
          <p:nvPr>
            <p:ph type="title"/>
          </p:nvPr>
        </p:nvSpPr>
        <p:spPr>
          <a:xfrm>
            <a:off x="1930400" y="76200"/>
            <a:ext cx="8204200" cy="1219200"/>
          </a:xfrm>
          <a:noFill/>
        </p:spPr>
        <p:txBody>
          <a:bodyPr vert="horz" wrap="square" lIns="91440" tIns="45720" rIns="132080" bIns="45720" numCol="1" anchor="ctr" anchorCtr="0" compatLnSpc="1">
            <a:prstTxWarp prst="textNoShape">
              <a:avLst/>
            </a:prstTxWarp>
          </a:bodyPr>
          <a:lstStyle/>
          <a:p>
            <a:pPr eaLnBrk="1" hangingPunct="1"/>
            <a:r>
              <a:rPr lang="en-US" altLang="en-US" sz="3600" dirty="0"/>
              <a:t>   What makes a language successful? [S]</a:t>
            </a:r>
          </a:p>
        </p:txBody>
      </p:sp>
      <p:sp>
        <p:nvSpPr>
          <p:cNvPr id="11269" name="Rectangle 10"/>
          <p:cNvSpPr>
            <a:spLocks noGrp="1" noChangeArrowheads="1"/>
          </p:cNvSpPr>
          <p:nvPr>
            <p:ph type="body" idx="1"/>
          </p:nvPr>
        </p:nvSpPr>
        <p:spPr>
          <a:xfrm>
            <a:off x="2057400" y="1524000"/>
            <a:ext cx="8458200" cy="4724400"/>
          </a:xfrm>
        </p:spPr>
        <p:txBody>
          <a:bodyPr vert="horz" wrap="square" lIns="91440" tIns="45720" rIns="132080" bIns="45720" numCol="1" anchor="t" anchorCtr="0" compatLnSpc="1">
            <a:prstTxWarp prst="textNoShape">
              <a:avLst/>
            </a:prstTxWarp>
          </a:bodyPr>
          <a:lstStyle/>
          <a:p>
            <a:pPr marL="382588" eaLnBrk="1" hangingPunct="1">
              <a:lnSpc>
                <a:spcPct val="90000"/>
              </a:lnSpc>
            </a:pPr>
            <a:r>
              <a:rPr lang="en-US" altLang="en-US" dirty="0"/>
              <a:t>Easy to learn (BASIC, Pascal, LOGO, Scheme, Python)</a:t>
            </a:r>
          </a:p>
          <a:p>
            <a:pPr marL="382588" eaLnBrk="1" hangingPunct="1">
              <a:lnSpc>
                <a:spcPct val="90000"/>
              </a:lnSpc>
            </a:pPr>
            <a:r>
              <a:rPr lang="en-US" altLang="en-US" dirty="0"/>
              <a:t>Easy to express things, easy use once fluent, "powerful” (C, Common Lisp, APL, Algol-68, Perl, Haskell)</a:t>
            </a:r>
          </a:p>
          <a:p>
            <a:pPr marL="382588" eaLnBrk="1" hangingPunct="1">
              <a:lnSpc>
                <a:spcPct val="90000"/>
              </a:lnSpc>
            </a:pPr>
            <a:r>
              <a:rPr lang="en-US" altLang="en-US" dirty="0"/>
              <a:t>Easy to implement (BASIC, Forth)</a:t>
            </a:r>
          </a:p>
          <a:p>
            <a:pPr marL="382588" eaLnBrk="1" hangingPunct="1">
              <a:lnSpc>
                <a:spcPct val="90000"/>
              </a:lnSpc>
            </a:pPr>
            <a:r>
              <a:rPr lang="en-US" altLang="en-US" dirty="0"/>
              <a:t>Possible to compile to very good (fast/small) code (Fortran, C/C++)</a:t>
            </a:r>
          </a:p>
          <a:p>
            <a:pPr marL="382588" eaLnBrk="1" hangingPunct="1">
              <a:lnSpc>
                <a:spcPct val="90000"/>
              </a:lnSpc>
            </a:pPr>
            <a:r>
              <a:rPr lang="en-US" altLang="en-US" dirty="0"/>
              <a:t>Backing of a powerful sponsor (COBOL, PL/1, Ada, Visual </a:t>
            </a:r>
            <a:r>
              <a:rPr lang="en-US" altLang="en-US" dirty="0" err="1"/>
              <a:t>Basic,.NET</a:t>
            </a:r>
            <a:r>
              <a:rPr lang="en-US" altLang="en-US" dirty="0"/>
              <a:t>)</a:t>
            </a:r>
          </a:p>
          <a:p>
            <a:pPr marL="382588" eaLnBrk="1" hangingPunct="1">
              <a:lnSpc>
                <a:spcPct val="90000"/>
              </a:lnSpc>
            </a:pPr>
            <a:r>
              <a:rPr lang="en-US" altLang="en-US" dirty="0"/>
              <a:t>Wide dissemination at minimal cost (Pascal, Turing, Java, Python)</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2667000" y="228600"/>
            <a:ext cx="7772400" cy="533400"/>
          </a:xfrm>
        </p:spPr>
        <p:txBody>
          <a:bodyPr/>
          <a:lstStyle/>
          <a:p>
            <a:pPr eaLnBrk="1" hangingPunct="1"/>
            <a:r>
              <a:rPr lang="en-US" altLang="en-US" sz="3200" dirty="0" err="1"/>
              <a:t>Tiobe</a:t>
            </a:r>
            <a:r>
              <a:rPr lang="en-US" altLang="en-US" sz="3200" dirty="0"/>
              <a:t> Index Long Term Trends, August 2016</a:t>
            </a:r>
          </a:p>
        </p:txBody>
      </p:sp>
      <p:pic>
        <p:nvPicPr>
          <p:cNvPr id="7782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27640" t="40260" r="41530" b="38281"/>
          <a:stretch>
            <a:fillRect/>
          </a:stretch>
        </p:blipFill>
        <p:spPr bwMode="auto">
          <a:xfrm>
            <a:off x="6875077" y="4306888"/>
            <a:ext cx="3783012" cy="209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descr="TIOBE Index | TIOBE - The Software Quality Company - Mozilla Firefox"/>
          <p:cNvPicPr>
            <a:picLocks noChangeAspect="1"/>
          </p:cNvPicPr>
          <p:nvPr/>
        </p:nvPicPr>
        <p:blipFill rotWithShape="1">
          <a:blip r:embed="rId4" cstate="print">
            <a:extLst>
              <a:ext uri="{28A0092B-C50C-407E-A947-70E740481C1C}">
                <a14:useLocalDpi xmlns:a14="http://schemas.microsoft.com/office/drawing/2010/main" val="0"/>
              </a:ext>
            </a:extLst>
          </a:blip>
          <a:srcRect l="14860" t="16841" r="15086" b="39509"/>
          <a:stretch/>
        </p:blipFill>
        <p:spPr>
          <a:xfrm>
            <a:off x="1600200" y="1252087"/>
            <a:ext cx="4953000" cy="4539113"/>
          </a:xfrm>
          <a:prstGeom prst="rect">
            <a:avLst/>
          </a:prstGeom>
        </p:spPr>
      </p:pic>
      <p:pic>
        <p:nvPicPr>
          <p:cNvPr id="5" name="Picture 4" descr="TIOBE Index | TIOBE - The Software Quality Company - Mozilla Firefox"/>
          <p:cNvPicPr>
            <a:picLocks noChangeAspect="1"/>
          </p:cNvPicPr>
          <p:nvPr/>
        </p:nvPicPr>
        <p:blipFill rotWithShape="1">
          <a:blip r:embed="rId5" cstate="print">
            <a:extLst>
              <a:ext uri="{28A0092B-C50C-407E-A947-70E740481C1C}">
                <a14:useLocalDpi xmlns:a14="http://schemas.microsoft.com/office/drawing/2010/main" val="0"/>
              </a:ext>
            </a:extLst>
          </a:blip>
          <a:srcRect l="12382" t="35088" r="17113" b="12421"/>
          <a:stretch/>
        </p:blipFill>
        <p:spPr>
          <a:xfrm>
            <a:off x="6422646" y="677780"/>
            <a:ext cx="4245354" cy="3589421"/>
          </a:xfrm>
          <a:prstGeom prst="rect">
            <a:avLst/>
          </a:prstGeom>
        </p:spPr>
      </p:pic>
    </p:spTree>
    <p:extLst>
      <p:ext uri="{BB962C8B-B14F-4D97-AF65-F5344CB8AC3E}">
        <p14:creationId xmlns:p14="http://schemas.microsoft.com/office/powerpoint/2010/main" val="27052600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2667000" y="228600"/>
            <a:ext cx="7772400" cy="533400"/>
          </a:xfrm>
        </p:spPr>
        <p:txBody>
          <a:bodyPr/>
          <a:lstStyle/>
          <a:p>
            <a:pPr eaLnBrk="1" hangingPunct="1"/>
            <a:r>
              <a:rPr lang="en-US" altLang="en-US" sz="3200" dirty="0" err="1"/>
              <a:t>Tiobe</a:t>
            </a:r>
            <a:r>
              <a:rPr lang="en-US" altLang="en-US" sz="3200" dirty="0"/>
              <a:t> Index Long Term Trends, August 2017</a:t>
            </a:r>
          </a:p>
        </p:txBody>
      </p:sp>
      <p:pic>
        <p:nvPicPr>
          <p:cNvPr id="7782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27640" t="40260" r="41530" b="38281"/>
          <a:stretch>
            <a:fillRect/>
          </a:stretch>
        </p:blipFill>
        <p:spPr bwMode="auto">
          <a:xfrm>
            <a:off x="6781800" y="4390146"/>
            <a:ext cx="3783012" cy="209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TIOBE Index | TIOBE - The Software Quality Company - Mozilla Firefox"/>
          <p:cNvPicPr>
            <a:picLocks noChangeAspect="1"/>
          </p:cNvPicPr>
          <p:nvPr/>
        </p:nvPicPr>
        <p:blipFill rotWithShape="1">
          <a:blip r:embed="rId4" cstate="print">
            <a:extLst>
              <a:ext uri="{28A0092B-C50C-407E-A947-70E740481C1C}">
                <a14:useLocalDpi xmlns:a14="http://schemas.microsoft.com/office/drawing/2010/main" val="0"/>
              </a:ext>
            </a:extLst>
          </a:blip>
          <a:srcRect l="14166" t="23341" r="17500" b="26007"/>
          <a:stretch/>
        </p:blipFill>
        <p:spPr>
          <a:xfrm>
            <a:off x="1524001" y="1219201"/>
            <a:ext cx="4861983" cy="4539113"/>
          </a:xfrm>
          <a:prstGeom prst="rect">
            <a:avLst/>
          </a:prstGeom>
        </p:spPr>
      </p:pic>
      <p:pic>
        <p:nvPicPr>
          <p:cNvPr id="4" name="Picture 3" descr="TIOBE Index | TIOBE - The Software Quality Company - Mozilla Firefox"/>
          <p:cNvPicPr>
            <a:picLocks noChangeAspect="1"/>
          </p:cNvPicPr>
          <p:nvPr/>
        </p:nvPicPr>
        <p:blipFill rotWithShape="1">
          <a:blip r:embed="rId5" cstate="print">
            <a:extLst>
              <a:ext uri="{28A0092B-C50C-407E-A947-70E740481C1C}">
                <a14:useLocalDpi xmlns:a14="http://schemas.microsoft.com/office/drawing/2010/main" val="0"/>
              </a:ext>
            </a:extLst>
          </a:blip>
          <a:srcRect l="15833" t="24675" r="19166" b="11345"/>
          <a:stretch/>
        </p:blipFill>
        <p:spPr>
          <a:xfrm>
            <a:off x="6324601" y="762000"/>
            <a:ext cx="4333489" cy="3657600"/>
          </a:xfrm>
          <a:prstGeom prst="rect">
            <a:avLst/>
          </a:prstGeom>
        </p:spPr>
      </p:pic>
    </p:spTree>
    <p:extLst>
      <p:ext uri="{BB962C8B-B14F-4D97-AF65-F5344CB8AC3E}">
        <p14:creationId xmlns:p14="http://schemas.microsoft.com/office/powerpoint/2010/main" val="612467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A85BE-E0B4-4F44-9A38-41FC384913F2}"/>
              </a:ext>
            </a:extLst>
          </p:cNvPr>
          <p:cNvSpPr>
            <a:spLocks noGrp="1"/>
          </p:cNvSpPr>
          <p:nvPr>
            <p:ph type="title"/>
          </p:nvPr>
        </p:nvSpPr>
        <p:spPr/>
        <p:txBody>
          <a:bodyPr/>
          <a:lstStyle/>
          <a:p>
            <a:r>
              <a:rPr lang="en-US" dirty="0"/>
              <a:t>Current links</a:t>
            </a:r>
          </a:p>
        </p:txBody>
      </p:sp>
      <p:sp>
        <p:nvSpPr>
          <p:cNvPr id="3" name="Rectangle 2">
            <a:extLst>
              <a:ext uri="{FF2B5EF4-FFF2-40B4-BE49-F238E27FC236}">
                <a16:creationId xmlns:a16="http://schemas.microsoft.com/office/drawing/2014/main" id="{D4CFA4A7-F394-4C22-B5FE-DE2B52C17089}"/>
              </a:ext>
            </a:extLst>
          </p:cNvPr>
          <p:cNvSpPr/>
          <p:nvPr/>
        </p:nvSpPr>
        <p:spPr>
          <a:xfrm>
            <a:off x="3819960" y="2057401"/>
            <a:ext cx="4552080" cy="461665"/>
          </a:xfrm>
          <a:prstGeom prst="rect">
            <a:avLst/>
          </a:prstGeom>
        </p:spPr>
        <p:txBody>
          <a:bodyPr wrap="none">
            <a:spAutoFit/>
          </a:bodyPr>
          <a:lstStyle/>
          <a:p>
            <a:r>
              <a:rPr lang="en-US" dirty="0">
                <a:solidFill>
                  <a:schemeClr val="accent6">
                    <a:lumMod val="40000"/>
                    <a:lumOff val="60000"/>
                  </a:schemeClr>
                </a:solidFill>
                <a:hlinkClick r:id="rId2">
                  <a:extLst>
                    <a:ext uri="{A12FA001-AC4F-418D-AE19-62706E023703}">
                      <ahyp:hlinkClr xmlns:ahyp="http://schemas.microsoft.com/office/drawing/2018/hyperlinkcolor" val="tx"/>
                    </a:ext>
                  </a:extLst>
                </a:hlinkClick>
              </a:rPr>
              <a:t>https://www.tiobe.com/tiobe-index/</a:t>
            </a:r>
            <a:endParaRPr lang="en-US" dirty="0">
              <a:solidFill>
                <a:schemeClr val="accent6">
                  <a:lumMod val="40000"/>
                  <a:lumOff val="60000"/>
                </a:schemeClr>
              </a:solidFill>
            </a:endParaRPr>
          </a:p>
        </p:txBody>
      </p:sp>
      <p:sp>
        <p:nvSpPr>
          <p:cNvPr id="4" name="Rectangle 3">
            <a:extLst>
              <a:ext uri="{FF2B5EF4-FFF2-40B4-BE49-F238E27FC236}">
                <a16:creationId xmlns:a16="http://schemas.microsoft.com/office/drawing/2014/main" id="{8539D07C-8B1E-405E-A72A-41283B9AB1F0}"/>
              </a:ext>
            </a:extLst>
          </p:cNvPr>
          <p:cNvSpPr/>
          <p:nvPr/>
        </p:nvSpPr>
        <p:spPr>
          <a:xfrm>
            <a:off x="4035981" y="3198168"/>
            <a:ext cx="4120039" cy="461665"/>
          </a:xfrm>
          <a:prstGeom prst="rect">
            <a:avLst/>
          </a:prstGeom>
        </p:spPr>
        <p:txBody>
          <a:bodyPr wrap="none">
            <a:spAutoFit/>
          </a:bodyPr>
          <a:lstStyle/>
          <a:p>
            <a:r>
              <a:rPr lang="en-US" dirty="0">
                <a:solidFill>
                  <a:schemeClr val="accent6">
                    <a:lumMod val="40000"/>
                    <a:lumOff val="60000"/>
                  </a:schemeClr>
                </a:solidFill>
                <a:hlinkClick r:id="rId3">
                  <a:extLst>
                    <a:ext uri="{A12FA001-AC4F-418D-AE19-62706E023703}">
                      <ahyp:hlinkClr xmlns:ahyp="http://schemas.microsoft.com/office/drawing/2018/hyperlinkcolor" val="tx"/>
                    </a:ext>
                  </a:extLst>
                </a:hlinkClick>
              </a:rPr>
              <a:t>http://pypl.github.io/PYPL.html</a:t>
            </a:r>
            <a:endParaRPr lang="en-US" dirty="0">
              <a:solidFill>
                <a:schemeClr val="accent6">
                  <a:lumMod val="40000"/>
                  <a:lumOff val="60000"/>
                </a:schemeClr>
              </a:solidFill>
            </a:endParaRPr>
          </a:p>
        </p:txBody>
      </p:sp>
    </p:spTree>
    <p:extLst>
      <p:ext uri="{BB962C8B-B14F-4D97-AF65-F5344CB8AC3E}">
        <p14:creationId xmlns:p14="http://schemas.microsoft.com/office/powerpoint/2010/main" val="898099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209801" y="609600"/>
            <a:ext cx="7777163" cy="776288"/>
          </a:xfrm>
        </p:spPr>
        <p:txBody>
          <a:bodyPr vert="horz" wrap="square" lIns="0" tIns="0" rIns="0" bIns="0" numCol="1" anchor="ctr" anchorCtr="0" compatLnSpc="1">
            <a:prstTxWarp prst="textNoShape">
              <a:avLst/>
            </a:prstTxWarp>
          </a:bodyPr>
          <a:lstStyle/>
          <a:p>
            <a:pPr marL="20638" defTabSz="457200" eaLnBrk="1" hangingPunct="1">
              <a:tabLst>
                <a:tab pos="206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4000"/>
              <a:t>What makes a successful language?</a:t>
            </a:r>
          </a:p>
        </p:txBody>
      </p:sp>
      <p:sp>
        <p:nvSpPr>
          <p:cNvPr id="12291" name="Rectangle 3"/>
          <p:cNvSpPr>
            <a:spLocks noGrp="1" noChangeArrowheads="1"/>
          </p:cNvSpPr>
          <p:nvPr>
            <p:ph type="body" idx="1"/>
          </p:nvPr>
        </p:nvSpPr>
        <p:spPr>
          <a:xfrm>
            <a:off x="2133600" y="1447800"/>
            <a:ext cx="7704138" cy="4845050"/>
          </a:xfrm>
        </p:spPr>
        <p:txBody>
          <a:bodyPr vert="horz" wrap="square" lIns="0" tIns="0" rIns="0" bIns="0" numCol="1" anchor="t" anchorCtr="0" compatLnSpc="1">
            <a:prstTxWarp prst="textNoShape">
              <a:avLst/>
            </a:prstTxWarp>
          </a:bodyPr>
          <a:lstStyle/>
          <a:p>
            <a:pPr marL="436563" indent="-414338" defTabSz="457200" eaLnBrk="1" hangingPunct="1">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According to [T], the following key characteristics:</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Simplicity and readability</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Clarity about binding</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Reliability</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Support</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Abstraction</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Orthogonality</a:t>
            </a:r>
          </a:p>
          <a:p>
            <a:pPr marL="804863" lvl="1" indent="-339725" defTabSz="457200"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a:t>Efficient implementation</a:t>
            </a:r>
          </a:p>
        </p:txBody>
      </p:sp>
    </p:spTree>
  </p:cSld>
  <p:clrMapOvr>
    <a:masterClrMapping/>
  </p:clrMapOvr>
  <p:transition spd="med"/>
</p:sld>
</file>

<file path=ppt/theme/theme1.xml><?xml version="1.0" encoding="utf-8"?>
<a:theme xmlns:a="http://schemas.openxmlformats.org/drawingml/2006/main" name="330Lect1">
  <a:themeElements>
    <a:clrScheme name="330Lect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30Lect1">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330Lect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30Lect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30Lect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30Lect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30Lect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30Lect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30Lect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330Lect1</Template>
  <TotalTime>13612</TotalTime>
  <Words>8268</Words>
  <Application>Microsoft Office PowerPoint</Application>
  <PresentationFormat>Widescreen</PresentationFormat>
  <Paragraphs>662</Paragraphs>
  <Slides>82</Slides>
  <Notes>81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89" baseType="lpstr">
      <vt:lpstr>Arial</vt:lpstr>
      <vt:lpstr>Baskerville Old Face</vt:lpstr>
      <vt:lpstr>Times New Roman</vt:lpstr>
      <vt:lpstr>Tw Cen MT</vt:lpstr>
      <vt:lpstr>Wingdings</vt:lpstr>
      <vt:lpstr>330Lect1</vt:lpstr>
      <vt:lpstr>Photo Editor Photo</vt:lpstr>
      <vt:lpstr>CSCE 330 Programming Language Structures Introduction and History</vt:lpstr>
      <vt:lpstr>A Typical Textbook: Scott [S]</vt:lpstr>
      <vt:lpstr>Disclaimer</vt:lpstr>
      <vt:lpstr>Why Study PL Concepts?</vt:lpstr>
      <vt:lpstr>Increased capacity to express ideas</vt:lpstr>
      <vt:lpstr>Improved background for choosing appropriate languages</vt:lpstr>
      <vt:lpstr>Increased ability to learn new languages</vt:lpstr>
      <vt:lpstr>   What makes a language successful? [S]</vt:lpstr>
      <vt:lpstr>What makes a successful language?</vt:lpstr>
      <vt:lpstr>Simplicity and Readability</vt:lpstr>
      <vt:lpstr>Clarity about Binding</vt:lpstr>
      <vt:lpstr>Reliability</vt:lpstr>
      <vt:lpstr>Language Support</vt:lpstr>
      <vt:lpstr>Abstraction in Programming</vt:lpstr>
      <vt:lpstr>Orthogonality </vt:lpstr>
      <vt:lpstr>Efficient implementation </vt:lpstr>
      <vt:lpstr>Software Development Process</vt:lpstr>
      <vt:lpstr>The Waterfall Model</vt:lpstr>
      <vt:lpstr>PLs as Components of a Software Development Environment</vt:lpstr>
      <vt:lpstr>What is a language for?</vt:lpstr>
      <vt:lpstr>PLs as Algorithm Description Languages</vt:lpstr>
      <vt:lpstr>Influences on PL Design</vt:lpstr>
      <vt:lpstr>Software Design Methodology and PLs</vt:lpstr>
      <vt:lpstr>Abstraction</vt:lpstr>
      <vt:lpstr>Data Abstraction</vt:lpstr>
      <vt:lpstr>Control Abstraction</vt:lpstr>
      <vt:lpstr>Non-sequential Execution</vt:lpstr>
      <vt:lpstr>Computer Architecture and PLs</vt:lpstr>
      <vt:lpstr>The Von Neumann Computer Architecture </vt:lpstr>
      <vt:lpstr>Other Computer Architectures</vt:lpstr>
      <vt:lpstr>Language Design Goals</vt:lpstr>
      <vt:lpstr>Language Translation</vt:lpstr>
      <vt:lpstr>The Onion Model of Computers</vt:lpstr>
      <vt:lpstr>Example of Language Translators</vt:lpstr>
      <vt:lpstr>PowerPoint Presentation</vt:lpstr>
      <vt:lpstr>PowerPoint Presentation</vt:lpstr>
      <vt:lpstr>Hybrid Compilation and Interpretation</vt:lpstr>
      <vt:lpstr>Language Families</vt:lpstr>
      <vt:lpstr>Imperative Languages</vt:lpstr>
      <vt:lpstr>GCD (Euclid’s Algorithm) in C</vt:lpstr>
      <vt:lpstr>Logic/Declarative Languages</vt:lpstr>
      <vt:lpstr>GCD (Euclid’s Algorithm) in Prolog</vt:lpstr>
      <vt:lpstr>Functional Languages</vt:lpstr>
      <vt:lpstr>GCD (Euclid’s Algorithm) in Scheme</vt:lpstr>
      <vt:lpstr>Some Historical Perspective</vt:lpstr>
      <vt:lpstr>Figure by Brian Hayes (who credits, in part, Éric Lévénez and Pascal Rigaux): Brian Hayes, “The Semicolon Wars.” American Scientist, July-August 2006, pp.299-303</vt:lpstr>
      <vt:lpstr>Some Historical Perspective</vt:lpstr>
      <vt:lpstr>Alain Colmerauer and John Backus</vt:lpstr>
      <vt:lpstr>PowerPoint Presentation</vt:lpstr>
      <vt:lpstr>Haskell Timeline</vt:lpstr>
      <vt:lpstr>August 2007 Tiobe PL Index</vt:lpstr>
      <vt:lpstr>August 2009 Tiobe PL Index</vt:lpstr>
      <vt:lpstr>August 2010 Tiobe PL Index</vt:lpstr>
      <vt:lpstr>August 2011 Tiobe PL Index</vt:lpstr>
      <vt:lpstr>August 2012 Tiobe PL Index</vt:lpstr>
      <vt:lpstr>August 2013 Tiobe PL Index</vt:lpstr>
      <vt:lpstr>August 2014 Tiobe PL Index</vt:lpstr>
      <vt:lpstr>August 2015 Tiobe PL Index</vt:lpstr>
      <vt:lpstr>August 2016 Tiobe PL Index</vt:lpstr>
      <vt:lpstr>August 2017 Tiobe PL Index</vt:lpstr>
      <vt:lpstr>August 2013 PYPL Index</vt:lpstr>
      <vt:lpstr>August 2014 PYPL Index</vt:lpstr>
      <vt:lpstr>August 2015 PYPL Index</vt:lpstr>
      <vt:lpstr>August 2017 PYPL Index</vt:lpstr>
      <vt:lpstr>August 2014 PYPL Long-Term Index</vt:lpstr>
      <vt:lpstr>August 2015 PYPL Long-Term Index</vt:lpstr>
      <vt:lpstr>August 2016 PYPL Long-Term Index</vt:lpstr>
      <vt:lpstr>August 2017 PYPL Long-Term Index</vt:lpstr>
      <vt:lpstr>Tiobe Index Long Term Trends, August 2007</vt:lpstr>
      <vt:lpstr>TOPIDE Top IDE Index, August 2016</vt:lpstr>
      <vt:lpstr>TOPIDE Top IDE Index, August 2017</vt:lpstr>
      <vt:lpstr>Tiobe Index Long Term Trends, August 2009</vt:lpstr>
      <vt:lpstr>Tiobe Index Long Term Trends, August 2010</vt:lpstr>
      <vt:lpstr>Tiobe Index Long Term Trends, August 2011</vt:lpstr>
      <vt:lpstr>Tiobe Index Long Term Trends, August 2011</vt:lpstr>
      <vt:lpstr>Tiobe Index Long Term Trends, August 2012</vt:lpstr>
      <vt:lpstr>Tiobe Index Long Term Trends, August 2013</vt:lpstr>
      <vt:lpstr>Tiobe Index Long Term Trends, August 2014</vt:lpstr>
      <vt:lpstr>Tiobe Index Long Term Trends, August 2015</vt:lpstr>
      <vt:lpstr>Tiobe Index Long Term Trends, August 2016</vt:lpstr>
      <vt:lpstr>Tiobe Index Long Term Trends, August 2017</vt:lpstr>
      <vt:lpstr>Current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CSCE 330 Programming Language Structures</dc:title>
  <dc:creator>Marco Valtorta</dc:creator>
  <cp:lastModifiedBy>O'Reilly, James</cp:lastModifiedBy>
  <cp:revision>173</cp:revision>
  <cp:lastPrinted>2021-05-11T16:39:28Z</cp:lastPrinted>
  <dcterms:created xsi:type="dcterms:W3CDTF">2004-08-19T01:30:12Z</dcterms:created>
  <dcterms:modified xsi:type="dcterms:W3CDTF">2021-08-26T18:00:11Z</dcterms:modified>
</cp:coreProperties>
</file>